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81"/>
  </p:notesMasterIdLst>
  <p:sldIdLst>
    <p:sldId id="256" r:id="rId2"/>
    <p:sldId id="257" r:id="rId3"/>
    <p:sldId id="339" r:id="rId4"/>
    <p:sldId id="314" r:id="rId5"/>
    <p:sldId id="315" r:id="rId6"/>
    <p:sldId id="258" r:id="rId7"/>
    <p:sldId id="259" r:id="rId8"/>
    <p:sldId id="260" r:id="rId9"/>
    <p:sldId id="261" r:id="rId10"/>
    <p:sldId id="262" r:id="rId11"/>
    <p:sldId id="340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316" r:id="rId26"/>
    <p:sldId id="317" r:id="rId27"/>
    <p:sldId id="294" r:id="rId28"/>
    <p:sldId id="277" r:id="rId29"/>
    <p:sldId id="278" r:id="rId30"/>
    <p:sldId id="279" r:id="rId31"/>
    <p:sldId id="280" r:id="rId32"/>
    <p:sldId id="281" r:id="rId33"/>
    <p:sldId id="282" r:id="rId34"/>
    <p:sldId id="312" r:id="rId35"/>
    <p:sldId id="311" r:id="rId36"/>
    <p:sldId id="313" r:id="rId37"/>
    <p:sldId id="327" r:id="rId38"/>
    <p:sldId id="326" r:id="rId39"/>
    <p:sldId id="328" r:id="rId40"/>
    <p:sldId id="318" r:id="rId41"/>
    <p:sldId id="319" r:id="rId42"/>
    <p:sldId id="321" r:id="rId43"/>
    <p:sldId id="323" r:id="rId44"/>
    <p:sldId id="325" r:id="rId45"/>
    <p:sldId id="324" r:id="rId46"/>
    <p:sldId id="283" r:id="rId47"/>
    <p:sldId id="284" r:id="rId48"/>
    <p:sldId id="285" r:id="rId49"/>
    <p:sldId id="286" r:id="rId50"/>
    <p:sldId id="287" r:id="rId51"/>
    <p:sldId id="331" r:id="rId52"/>
    <p:sldId id="288" r:id="rId53"/>
    <p:sldId id="289" r:id="rId54"/>
    <p:sldId id="290" r:id="rId55"/>
    <p:sldId id="291" r:id="rId56"/>
    <p:sldId id="292" r:id="rId57"/>
    <p:sldId id="293" r:id="rId58"/>
    <p:sldId id="338" r:id="rId59"/>
    <p:sldId id="295" r:id="rId60"/>
    <p:sldId id="330" r:id="rId61"/>
    <p:sldId id="332" r:id="rId62"/>
    <p:sldId id="333" r:id="rId63"/>
    <p:sldId id="334" r:id="rId64"/>
    <p:sldId id="335" r:id="rId65"/>
    <p:sldId id="336" r:id="rId66"/>
    <p:sldId id="337" r:id="rId67"/>
    <p:sldId id="298" r:id="rId68"/>
    <p:sldId id="299" r:id="rId69"/>
    <p:sldId id="300" r:id="rId70"/>
    <p:sldId id="301" r:id="rId71"/>
    <p:sldId id="302" r:id="rId72"/>
    <p:sldId id="303" r:id="rId73"/>
    <p:sldId id="304" r:id="rId74"/>
    <p:sldId id="305" r:id="rId75"/>
    <p:sldId id="306" r:id="rId76"/>
    <p:sldId id="307" r:id="rId77"/>
    <p:sldId id="308" r:id="rId78"/>
    <p:sldId id="309" r:id="rId79"/>
    <p:sldId id="310" r:id="rId8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68" d="100"/>
          <a:sy n="68" d="100"/>
        </p:scale>
        <p:origin x="147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notesMaster" Target="notesMasters/notesMaster1.xml"/><Relationship Id="rId86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mar Samanta" userId="fd92e35b7bb7e79c" providerId="LiveId" clId="{588143FC-16DD-6144-A64A-81EDC3FA1151}"/>
    <pc:docChg chg="modSld">
      <pc:chgData name="Amar Samanta" userId="fd92e35b7bb7e79c" providerId="LiveId" clId="{588143FC-16DD-6144-A64A-81EDC3FA1151}" dt="2023-03-21T17:12:25.756" v="2" actId="1076"/>
      <pc:docMkLst>
        <pc:docMk/>
      </pc:docMkLst>
      <pc:sldChg chg="modSp">
        <pc:chgData name="Amar Samanta" userId="fd92e35b7bb7e79c" providerId="LiveId" clId="{588143FC-16DD-6144-A64A-81EDC3FA1151}" dt="2023-03-21T17:12:25.756" v="2" actId="1076"/>
        <pc:sldMkLst>
          <pc:docMk/>
          <pc:sldMk cId="2473366798" sldId="263"/>
        </pc:sldMkLst>
        <pc:picChg chg="mod">
          <ac:chgData name="Amar Samanta" userId="fd92e35b7bb7e79c" providerId="LiveId" clId="{588143FC-16DD-6144-A64A-81EDC3FA1151}" dt="2023-03-21T17:12:25.756" v="2" actId="1076"/>
          <ac:picMkLst>
            <pc:docMk/>
            <pc:sldMk cId="2473366798" sldId="263"/>
            <ac:picMk id="5" creationId="{00000000-0000-0000-0000-000000000000}"/>
          </ac:picMkLst>
        </pc:picChg>
      </pc:sldChg>
    </pc:docChg>
  </pc:docChgLst>
  <pc:docChgLst>
    <pc:chgData userId="fd92e35b7bb7e79c" providerId="LiveId" clId="{1BEA5C4B-DA27-4E8B-9842-A28D06ED07D7}"/>
    <pc:docChg chg="undo custSel addSld delSld modSld">
      <pc:chgData name="" userId="fd92e35b7bb7e79c" providerId="LiveId" clId="{1BEA5C4B-DA27-4E8B-9842-A28D06ED07D7}" dt="2023-03-22T03:28:29.867" v="148" actId="20577"/>
      <pc:docMkLst>
        <pc:docMk/>
      </pc:docMkLst>
      <pc:sldChg chg="addSp delSp modSp del">
        <pc:chgData name="" userId="fd92e35b7bb7e79c" providerId="LiveId" clId="{1BEA5C4B-DA27-4E8B-9842-A28D06ED07D7}" dt="2023-03-22T03:28:13.248" v="139" actId="2696"/>
        <pc:sldMkLst>
          <pc:docMk/>
          <pc:sldMk cId="2473366798" sldId="263"/>
        </pc:sldMkLst>
        <pc:spChg chg="mod">
          <ac:chgData name="" userId="fd92e35b7bb7e79c" providerId="LiveId" clId="{1BEA5C4B-DA27-4E8B-9842-A28D06ED07D7}" dt="2023-03-22T03:27:11.142" v="134" actId="6549"/>
          <ac:spMkLst>
            <pc:docMk/>
            <pc:sldMk cId="2473366798" sldId="263"/>
            <ac:spMk id="3" creationId="{00000000-0000-0000-0000-000000000000}"/>
          </ac:spMkLst>
        </pc:spChg>
        <pc:spChg chg="mod topLvl">
          <ac:chgData name="" userId="fd92e35b7bb7e79c" providerId="LiveId" clId="{1BEA5C4B-DA27-4E8B-9842-A28D06ED07D7}" dt="2023-03-22T03:25:18.355" v="125" actId="165"/>
          <ac:spMkLst>
            <pc:docMk/>
            <pc:sldMk cId="2473366798" sldId="263"/>
            <ac:spMk id="6" creationId="{F34B0CE1-D261-4295-A630-EEEE56EE0EC4}"/>
          </ac:spMkLst>
        </pc:spChg>
        <pc:grpChg chg="add del mod">
          <ac:chgData name="" userId="fd92e35b7bb7e79c" providerId="LiveId" clId="{1BEA5C4B-DA27-4E8B-9842-A28D06ED07D7}" dt="2023-03-22T03:25:18.355" v="125" actId="165"/>
          <ac:grpSpMkLst>
            <pc:docMk/>
            <pc:sldMk cId="2473366798" sldId="263"/>
            <ac:grpSpMk id="4" creationId="{A7E68349-0445-42E2-92BF-93D6B10842D5}"/>
          </ac:grpSpMkLst>
        </pc:grpChg>
        <pc:picChg chg="add del">
          <ac:chgData name="" userId="fd92e35b7bb7e79c" providerId="LiveId" clId="{1BEA5C4B-DA27-4E8B-9842-A28D06ED07D7}" dt="2023-03-22T03:26:50.766" v="129" actId="478"/>
          <ac:picMkLst>
            <pc:docMk/>
            <pc:sldMk cId="2473366798" sldId="263"/>
            <ac:picMk id="5" creationId="{00000000-0000-0000-0000-000000000000}"/>
          </ac:picMkLst>
        </pc:picChg>
        <pc:picChg chg="add del mod">
          <ac:chgData name="" userId="fd92e35b7bb7e79c" providerId="LiveId" clId="{1BEA5C4B-DA27-4E8B-9842-A28D06ED07D7}" dt="2023-03-22T03:27:37.580" v="137" actId="478"/>
          <ac:picMkLst>
            <pc:docMk/>
            <pc:sldMk cId="2473366798" sldId="263"/>
            <ac:picMk id="10" creationId="{42993310-16F4-4A55-B1E3-6305ABE42A83}"/>
          </ac:picMkLst>
        </pc:picChg>
        <pc:picChg chg="mod topLvl">
          <ac:chgData name="" userId="fd92e35b7bb7e79c" providerId="LiveId" clId="{1BEA5C4B-DA27-4E8B-9842-A28D06ED07D7}" dt="2023-03-22T03:25:18.355" v="125" actId="165"/>
          <ac:picMkLst>
            <pc:docMk/>
            <pc:sldMk cId="2473366798" sldId="263"/>
            <ac:picMk id="8197" creationId="{9C854A6B-5C0F-43F4-9612-9C8159974337}"/>
          </ac:picMkLst>
        </pc:picChg>
        <pc:cxnChg chg="del">
          <ac:chgData name="" userId="fd92e35b7bb7e79c" providerId="LiveId" clId="{1BEA5C4B-DA27-4E8B-9842-A28D06ED07D7}" dt="2023-03-22T03:26:55.406" v="130" actId="478"/>
          <ac:cxnSpMkLst>
            <pc:docMk/>
            <pc:sldMk cId="2473366798" sldId="263"/>
            <ac:cxnSpMk id="7" creationId="{00000000-0000-0000-0000-000000000000}"/>
          </ac:cxnSpMkLst>
        </pc:cxnChg>
        <pc:cxnChg chg="del">
          <ac:chgData name="" userId="fd92e35b7bb7e79c" providerId="LiveId" clId="{1BEA5C4B-DA27-4E8B-9842-A28D06ED07D7}" dt="2023-03-22T03:26:57.796" v="131" actId="478"/>
          <ac:cxnSpMkLst>
            <pc:docMk/>
            <pc:sldMk cId="2473366798" sldId="263"/>
            <ac:cxnSpMk id="9" creationId="{00000000-0000-0000-0000-000000000000}"/>
          </ac:cxnSpMkLst>
        </pc:cxnChg>
      </pc:sldChg>
      <pc:sldChg chg="addSp delSp modSp add modAnim">
        <pc:chgData name="" userId="fd92e35b7bb7e79c" providerId="LiveId" clId="{1BEA5C4B-DA27-4E8B-9842-A28D06ED07D7}" dt="2023-03-22T03:25:25.956" v="128"/>
        <pc:sldMkLst>
          <pc:docMk/>
          <pc:sldMk cId="3702847901" sldId="339"/>
        </pc:sldMkLst>
        <pc:spChg chg="mod">
          <ac:chgData name="" userId="fd92e35b7bb7e79c" providerId="LiveId" clId="{1BEA5C4B-DA27-4E8B-9842-A28D06ED07D7}" dt="2023-03-22T03:20:15.806" v="121" actId="14100"/>
          <ac:spMkLst>
            <pc:docMk/>
            <pc:sldMk cId="3702847901" sldId="339"/>
            <ac:spMk id="2" creationId="{EA798AF8-D6EB-4739-9717-56D947C1CB62}"/>
          </ac:spMkLst>
        </pc:spChg>
        <pc:spChg chg="del">
          <ac:chgData name="" userId="fd92e35b7bb7e79c" providerId="LiveId" clId="{1BEA5C4B-DA27-4E8B-9842-A28D06ED07D7}" dt="2023-03-22T03:15:55.224" v="15"/>
          <ac:spMkLst>
            <pc:docMk/>
            <pc:sldMk cId="3702847901" sldId="339"/>
            <ac:spMk id="3" creationId="{35B290D1-96CA-49D1-B44B-8D023D504F7A}"/>
          </ac:spMkLst>
        </pc:spChg>
        <pc:spChg chg="add mod">
          <ac:chgData name="" userId="fd92e35b7bb7e79c" providerId="LiveId" clId="{1BEA5C4B-DA27-4E8B-9842-A28D06ED07D7}" dt="2023-03-22T03:19:33.684" v="113" actId="1076"/>
          <ac:spMkLst>
            <pc:docMk/>
            <pc:sldMk cId="3702847901" sldId="339"/>
            <ac:spMk id="5" creationId="{AC83FF44-A32F-4E42-A1A6-04E23A5A1060}"/>
          </ac:spMkLst>
        </pc:spChg>
        <pc:picChg chg="add mod">
          <ac:chgData name="" userId="fd92e35b7bb7e79c" providerId="LiveId" clId="{1BEA5C4B-DA27-4E8B-9842-A28D06ED07D7}" dt="2023-03-22T03:20:12.889" v="120" actId="1076"/>
          <ac:picMkLst>
            <pc:docMk/>
            <pc:sldMk cId="3702847901" sldId="339"/>
            <ac:picMk id="4" creationId="{890E7A5A-5302-49F0-85EB-5DA3BBC778AE}"/>
          </ac:picMkLst>
        </pc:picChg>
      </pc:sldChg>
      <pc:sldChg chg="modSp add">
        <pc:chgData name="" userId="fd92e35b7bb7e79c" providerId="LiveId" clId="{1BEA5C4B-DA27-4E8B-9842-A28D06ED07D7}" dt="2023-03-22T03:28:29.867" v="148" actId="20577"/>
        <pc:sldMkLst>
          <pc:docMk/>
          <pc:sldMk cId="3346831797" sldId="340"/>
        </pc:sldMkLst>
        <pc:spChg chg="mod">
          <ac:chgData name="" userId="fd92e35b7bb7e79c" providerId="LiveId" clId="{1BEA5C4B-DA27-4E8B-9842-A28D06ED07D7}" dt="2023-03-22T03:28:29.867" v="148" actId="20577"/>
          <ac:spMkLst>
            <pc:docMk/>
            <pc:sldMk cId="3346831797" sldId="340"/>
            <ac:spMk id="2" creationId="{00000000-0000-0000-0000-000000000000}"/>
          </ac:spMkLst>
        </pc:spChg>
      </pc:sldChg>
    </pc:docChg>
  </pc:docChgLst>
  <pc:docChgLst>
    <pc:chgData userId="fd92e35b7bb7e79c" providerId="LiveId" clId="{8B3E345E-08B1-499A-96A3-6DD68F0C7243}"/>
  </pc:docChgLst>
</pc:chgInfo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46.wmf"/><Relationship Id="rId1" Type="http://schemas.openxmlformats.org/officeDocument/2006/relationships/image" Target="../media/image3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7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7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48.wmf"/><Relationship Id="rId1" Type="http://schemas.openxmlformats.org/officeDocument/2006/relationships/image" Target="../media/image47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90194E-B053-4ADD-AF33-00B6C0B8A42C}" type="datetimeFigureOut">
              <a:rPr lang="en-US" smtClean="0"/>
              <a:t>3/22/2023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6DB998-E9EA-405C-A0F5-367D969372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5794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314BA1-E738-4A28-BF3E-968E14B3E3B1}" type="slidenum">
              <a:rPr lang="en-IN" smtClean="0"/>
              <a:t>11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550739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314BA1-E738-4A28-BF3E-968E14B3E3B1}" type="slidenum">
              <a:rPr lang="en-IN" smtClean="0"/>
              <a:t>38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746431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FAC8C-EB60-4DB2-B678-FE192426D89F}" type="datetimeFigureOut">
              <a:rPr lang="en-IN" smtClean="0"/>
              <a:t>22-03-2023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1D7CE-8653-4A5C-96FA-282D569463C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029820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FAC8C-EB60-4DB2-B678-FE192426D89F}" type="datetimeFigureOut">
              <a:rPr lang="en-IN" smtClean="0"/>
              <a:t>22-03-2023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1D7CE-8653-4A5C-96FA-282D569463C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029437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FAC8C-EB60-4DB2-B678-FE192426D89F}" type="datetimeFigureOut">
              <a:rPr lang="en-IN" smtClean="0"/>
              <a:t>22-03-2023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1D7CE-8653-4A5C-96FA-282D569463C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57064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50874"/>
          </a:xfrm>
        </p:spPr>
        <p:txBody>
          <a:bodyPr/>
          <a:lstStyle>
            <a:lvl1pPr>
              <a:defRPr sz="3600">
                <a:latin typeface="Arial Rounded MT Bold" panose="020F07040305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016001"/>
            <a:ext cx="7886700" cy="5160962"/>
          </a:xfrm>
        </p:spPr>
        <p:txBody>
          <a:bodyPr/>
          <a:lstStyle>
            <a:lvl1pPr>
              <a:defRPr sz="2600"/>
            </a:lvl1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FAC8C-EB60-4DB2-B678-FE192426D89F}" type="datetimeFigureOut">
              <a:rPr lang="en-IN" smtClean="0"/>
              <a:t>22-03-2023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1D7CE-8653-4A5C-96FA-282D569463C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282799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FAC8C-EB60-4DB2-B678-FE192426D89F}" type="datetimeFigureOut">
              <a:rPr lang="en-IN" smtClean="0"/>
              <a:t>22-03-2023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1D7CE-8653-4A5C-96FA-282D569463C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025942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FAC8C-EB60-4DB2-B678-FE192426D89F}" type="datetimeFigureOut">
              <a:rPr lang="en-IN" smtClean="0"/>
              <a:t>22-03-2023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1D7CE-8653-4A5C-96FA-282D569463C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348436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FAC8C-EB60-4DB2-B678-FE192426D89F}" type="datetimeFigureOut">
              <a:rPr lang="en-IN" smtClean="0"/>
              <a:t>22-03-2023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1D7CE-8653-4A5C-96FA-282D569463C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162177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FAC8C-EB60-4DB2-B678-FE192426D89F}" type="datetimeFigureOut">
              <a:rPr lang="en-IN" smtClean="0"/>
              <a:t>22-03-2023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1D7CE-8653-4A5C-96FA-282D569463C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602150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FAC8C-EB60-4DB2-B678-FE192426D89F}" type="datetimeFigureOut">
              <a:rPr lang="en-IN" smtClean="0"/>
              <a:t>22-03-2023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1D7CE-8653-4A5C-96FA-282D569463C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774087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FAC8C-EB60-4DB2-B678-FE192426D89F}" type="datetimeFigureOut">
              <a:rPr lang="en-IN" smtClean="0"/>
              <a:t>22-03-2023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1D7CE-8653-4A5C-96FA-282D569463C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500787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FAC8C-EB60-4DB2-B678-FE192426D89F}" type="datetimeFigureOut">
              <a:rPr lang="en-IN" smtClean="0"/>
              <a:t>22-03-2023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1D7CE-8653-4A5C-96FA-282D569463C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839159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2FAC8C-EB60-4DB2-B678-FE192426D89F}" type="datetimeFigureOut">
              <a:rPr lang="en-IN" smtClean="0"/>
              <a:t>22-03-2023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81D7CE-8653-4A5C-96FA-282D569463C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629165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emf"/><Relationship Id="rId5" Type="http://schemas.openxmlformats.org/officeDocument/2006/relationships/image" Target="../media/image27.emf"/><Relationship Id="rId4" Type="http://schemas.openxmlformats.org/officeDocument/2006/relationships/image" Target="../media/image26.emf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3.png"/><Relationship Id="rId5" Type="http://schemas.openxmlformats.org/officeDocument/2006/relationships/image" Target="../media/image30.wmf"/><Relationship Id="rId4" Type="http://schemas.openxmlformats.org/officeDocument/2006/relationships/oleObject" Target="../embeddings/oleObject2.bin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3.wmf"/><Relationship Id="rId4" Type="http://schemas.openxmlformats.org/officeDocument/2006/relationships/oleObject" Target="../embeddings/oleObject1.bin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7" Type="http://schemas.openxmlformats.org/officeDocument/2006/relationships/image" Target="../media/image46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3.wmf"/><Relationship Id="rId4" Type="http://schemas.openxmlformats.org/officeDocument/2006/relationships/oleObject" Target="../embeddings/oleObject1.bin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47.wmf"/><Relationship Id="rId4" Type="http://schemas.openxmlformats.org/officeDocument/2006/relationships/oleObject" Target="../embeddings/oleObject4.bin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47.wmf"/><Relationship Id="rId4" Type="http://schemas.openxmlformats.org/officeDocument/2006/relationships/oleObject" Target="../embeddings/oleObject5.bin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oleObject" Target="../embeddings/oleObject6.bin"/><Relationship Id="rId7" Type="http://schemas.openxmlformats.org/officeDocument/2006/relationships/image" Target="../media/image53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48.wmf"/><Relationship Id="rId5" Type="http://schemas.openxmlformats.org/officeDocument/2006/relationships/oleObject" Target="../embeddings/oleObject7.bin"/><Relationship Id="rId4" Type="http://schemas.openxmlformats.org/officeDocument/2006/relationships/image" Target="../media/image47.wmf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46.wmf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emf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emf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emf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Interaction Analysis</a:t>
            </a:r>
            <a:br>
              <a:rPr lang="en-US" b="1" dirty="0"/>
            </a:br>
            <a:r>
              <a:rPr lang="en-US" dirty="0"/>
              <a:t>for</a:t>
            </a:r>
            <a:r>
              <a:rPr lang="en-US" b="1" dirty="0"/>
              <a:t> </a:t>
            </a:r>
            <a:br>
              <a:rPr lang="en-US" b="1" dirty="0"/>
            </a:br>
            <a:r>
              <a:rPr lang="en-US" b="1" dirty="0"/>
              <a:t>Multi-Loop Control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6748733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Loop Interactions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  <a:p>
            <a:r>
              <a:rPr lang="en-IN" dirty="0"/>
              <a:t>Large loop interactions :</a:t>
            </a:r>
          </a:p>
          <a:p>
            <a:pPr lvl="1"/>
            <a:r>
              <a:rPr lang="en-US" dirty="0"/>
              <a:t>can lead to poor quality of control due to lack of </a:t>
            </a:r>
            <a:r>
              <a:rPr lang="en-IN" dirty="0"/>
              <a:t>coordination among PID controllers</a:t>
            </a:r>
          </a:p>
          <a:p>
            <a:endParaRPr lang="en-IN" dirty="0"/>
          </a:p>
          <a:p>
            <a:r>
              <a:rPr lang="en-IN" dirty="0"/>
              <a:t>Solution strategy:</a:t>
            </a:r>
          </a:p>
          <a:p>
            <a:pPr lvl="1"/>
            <a:r>
              <a:rPr lang="en-US" dirty="0"/>
              <a:t>Choose controller pairing with minimal interactions</a:t>
            </a:r>
          </a:p>
          <a:p>
            <a:pPr lvl="1"/>
            <a:r>
              <a:rPr lang="en-US" dirty="0"/>
              <a:t>De-tune the controllers to minimize loop interactions</a:t>
            </a:r>
          </a:p>
          <a:p>
            <a:pPr lvl="1"/>
            <a:r>
              <a:rPr lang="en-US" dirty="0"/>
              <a:t>Design multi-variable controllers, which simultaneously Change all inputs by considering errors in all the outputs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22269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928415"/>
          </a:xfrm>
        </p:spPr>
        <p:txBody>
          <a:bodyPr>
            <a:normAutofit fontScale="90000"/>
          </a:bodyPr>
          <a:lstStyle/>
          <a:p>
            <a:r>
              <a:rPr lang="en-IN" b="1" dirty="0"/>
              <a:t>Quadruple Tank process</a:t>
            </a:r>
            <a:br>
              <a:rPr lang="en-IN" dirty="0"/>
            </a:br>
            <a:endParaRPr lang="en-IN" dirty="0"/>
          </a:p>
        </p:txBody>
      </p:sp>
      <p:pic>
        <p:nvPicPr>
          <p:cNvPr id="4" name="Content Placeholder 3" descr="Image result for quadruple tank"/>
          <p:cNvPicPr>
            <a:picLocks noGr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5753" y="951571"/>
            <a:ext cx="6206743" cy="51625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BE1726F2-4F85-44B4-A007-F366FE83A811}"/>
              </a:ext>
            </a:extLst>
          </p:cNvPr>
          <p:cNvGrpSpPr/>
          <p:nvPr/>
        </p:nvGrpSpPr>
        <p:grpSpPr>
          <a:xfrm rot="10800000">
            <a:off x="5297839" y="3588924"/>
            <a:ext cx="546792" cy="771525"/>
            <a:chOff x="6873183" y="5772150"/>
            <a:chExt cx="546792" cy="771525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35811909-F82B-4408-A236-BE0DCE65BC46}"/>
                </a:ext>
              </a:extLst>
            </p:cNvPr>
            <p:cNvSpPr/>
            <p:nvPr/>
          </p:nvSpPr>
          <p:spPr>
            <a:xfrm>
              <a:off x="6915150" y="5981700"/>
              <a:ext cx="377732" cy="369332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F503BDA1-1E7E-4833-A7FF-D680F64BB267}"/>
                </a:ext>
              </a:extLst>
            </p:cNvPr>
            <p:cNvCxnSpPr>
              <a:stCxn id="6" idx="0"/>
            </p:cNvCxnSpPr>
            <p:nvPr/>
          </p:nvCxnSpPr>
          <p:spPr>
            <a:xfrm flipH="1" flipV="1">
              <a:off x="7096124" y="5772150"/>
              <a:ext cx="0" cy="19202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E5EB614-CEAA-47D4-B367-0294994B2383}"/>
                </a:ext>
              </a:extLst>
            </p:cNvPr>
            <p:cNvSpPr txBox="1"/>
            <p:nvPr/>
          </p:nvSpPr>
          <p:spPr>
            <a:xfrm>
              <a:off x="6873183" y="6023667"/>
              <a:ext cx="461665" cy="285399"/>
            </a:xfrm>
            <a:prstGeom prst="rect">
              <a:avLst/>
            </a:prstGeom>
            <a:noFill/>
          </p:spPr>
          <p:txBody>
            <a:bodyPr vert="vert" wrap="none" rtlCol="0">
              <a:spAutoFit/>
            </a:bodyPr>
            <a:lstStyle/>
            <a:p>
              <a:r>
                <a:rPr lang="en-US" dirty="0"/>
                <a:t>LT</a:t>
              </a:r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8387CB26-0DAC-481D-97C2-BFAE205E638F}"/>
                </a:ext>
              </a:extLst>
            </p:cNvPr>
            <p:cNvCxnSpPr>
              <a:stCxn id="6" idx="4"/>
            </p:cNvCxnSpPr>
            <p:nvPr/>
          </p:nvCxnSpPr>
          <p:spPr>
            <a:xfrm>
              <a:off x="7104016" y="6351032"/>
              <a:ext cx="0" cy="1926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037718C1-626C-400A-9191-2E47FBC2A37C}"/>
                </a:ext>
              </a:extLst>
            </p:cNvPr>
            <p:cNvCxnSpPr/>
            <p:nvPr/>
          </p:nvCxnSpPr>
          <p:spPr>
            <a:xfrm>
              <a:off x="7104016" y="6543675"/>
              <a:ext cx="31595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8417103-35CA-4C76-B73D-C476BA82B388}"/>
                </a:ext>
              </a:extLst>
            </p:cNvPr>
            <p:cNvCxnSpPr/>
            <p:nvPr/>
          </p:nvCxnSpPr>
          <p:spPr>
            <a:xfrm>
              <a:off x="7096125" y="5772150"/>
              <a:ext cx="32385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C11EFE3-2423-46B2-9EE3-39F5B7DFF700}"/>
              </a:ext>
            </a:extLst>
          </p:cNvPr>
          <p:cNvGrpSpPr/>
          <p:nvPr/>
        </p:nvGrpSpPr>
        <p:grpSpPr>
          <a:xfrm>
            <a:off x="3009300" y="3580470"/>
            <a:ext cx="504825" cy="771525"/>
            <a:chOff x="6915150" y="5772150"/>
            <a:chExt cx="504825" cy="771525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28ED7A81-5449-4A3C-BC97-D9A41CD72BA3}"/>
                </a:ext>
              </a:extLst>
            </p:cNvPr>
            <p:cNvSpPr/>
            <p:nvPr/>
          </p:nvSpPr>
          <p:spPr>
            <a:xfrm>
              <a:off x="6915150" y="5981700"/>
              <a:ext cx="377732" cy="369332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0F8F79FC-10F7-4542-BD5D-A5CB2715F211}"/>
                </a:ext>
              </a:extLst>
            </p:cNvPr>
            <p:cNvCxnSpPr>
              <a:stCxn id="18" idx="0"/>
            </p:cNvCxnSpPr>
            <p:nvPr/>
          </p:nvCxnSpPr>
          <p:spPr>
            <a:xfrm flipH="1" flipV="1">
              <a:off x="7096124" y="5772150"/>
              <a:ext cx="0" cy="19202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8D1DAE2-7141-4107-B782-3FB92E949CB5}"/>
                </a:ext>
              </a:extLst>
            </p:cNvPr>
            <p:cNvSpPr txBox="1"/>
            <p:nvPr/>
          </p:nvSpPr>
          <p:spPr>
            <a:xfrm>
              <a:off x="6915150" y="5981700"/>
              <a:ext cx="3777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LT</a:t>
              </a: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85DFA8B9-1DF8-4027-BC42-DFABE43737B7}"/>
                </a:ext>
              </a:extLst>
            </p:cNvPr>
            <p:cNvCxnSpPr>
              <a:stCxn id="18" idx="4"/>
            </p:cNvCxnSpPr>
            <p:nvPr/>
          </p:nvCxnSpPr>
          <p:spPr>
            <a:xfrm>
              <a:off x="7104016" y="6351032"/>
              <a:ext cx="0" cy="1926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A26A9951-54AA-427F-B59C-600C170AD2CA}"/>
                </a:ext>
              </a:extLst>
            </p:cNvPr>
            <p:cNvCxnSpPr/>
            <p:nvPr/>
          </p:nvCxnSpPr>
          <p:spPr>
            <a:xfrm>
              <a:off x="7104016" y="6543675"/>
              <a:ext cx="31595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75B5771-3478-4ABB-8695-2AC5E1C13374}"/>
                </a:ext>
              </a:extLst>
            </p:cNvPr>
            <p:cNvCxnSpPr/>
            <p:nvPr/>
          </p:nvCxnSpPr>
          <p:spPr>
            <a:xfrm>
              <a:off x="7096125" y="5772150"/>
              <a:ext cx="32385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9776712F-6239-4E99-8F5F-DB114AFCC78C}"/>
              </a:ext>
            </a:extLst>
          </p:cNvPr>
          <p:cNvGrpSpPr/>
          <p:nvPr/>
        </p:nvGrpSpPr>
        <p:grpSpPr>
          <a:xfrm>
            <a:off x="2517713" y="3799093"/>
            <a:ext cx="403380" cy="369332"/>
            <a:chOff x="8010525" y="6308208"/>
            <a:chExt cx="403380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AFAC314-B358-4155-888D-C766420E9E65}"/>
                </a:ext>
              </a:extLst>
            </p:cNvPr>
            <p:cNvSpPr txBox="1"/>
            <p:nvPr/>
          </p:nvSpPr>
          <p:spPr>
            <a:xfrm>
              <a:off x="8010525" y="6308208"/>
              <a:ext cx="4033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LC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6AFDE121-8B92-4621-848E-3789C4942299}"/>
                </a:ext>
              </a:extLst>
            </p:cNvPr>
            <p:cNvSpPr/>
            <p:nvPr/>
          </p:nvSpPr>
          <p:spPr>
            <a:xfrm>
              <a:off x="8010525" y="6308208"/>
              <a:ext cx="403380" cy="369332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690D502-F588-421A-BF15-BB67DDFC5A83}"/>
              </a:ext>
            </a:extLst>
          </p:cNvPr>
          <p:cNvCxnSpPr>
            <a:stCxn id="27" idx="6"/>
          </p:cNvCxnSpPr>
          <p:nvPr/>
        </p:nvCxnSpPr>
        <p:spPr>
          <a:xfrm>
            <a:off x="2921093" y="3983759"/>
            <a:ext cx="8820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89BD73F-49F1-449B-907D-2EB942409B4E}"/>
              </a:ext>
            </a:extLst>
          </p:cNvPr>
          <p:cNvCxnSpPr>
            <a:stCxn id="27" idx="3"/>
          </p:cNvCxnSpPr>
          <p:nvPr/>
        </p:nvCxnSpPr>
        <p:spPr>
          <a:xfrm flipH="1">
            <a:off x="2409825" y="4114338"/>
            <a:ext cx="166962" cy="365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Group 41">
            <a:extLst>
              <a:ext uri="{FF2B5EF4-FFF2-40B4-BE49-F238E27FC236}">
                <a16:creationId xmlns:a16="http://schemas.microsoft.com/office/drawing/2014/main" id="{D54201B9-059C-4090-AE65-0D5AEDEE2BC2}"/>
              </a:ext>
            </a:extLst>
          </p:cNvPr>
          <p:cNvGrpSpPr/>
          <p:nvPr/>
        </p:nvGrpSpPr>
        <p:grpSpPr>
          <a:xfrm>
            <a:off x="5877983" y="3760206"/>
            <a:ext cx="403380" cy="369332"/>
            <a:chOff x="8010525" y="6308208"/>
            <a:chExt cx="403380" cy="369332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EFD47BB-FE54-4628-B01F-67DDBF663BF4}"/>
                </a:ext>
              </a:extLst>
            </p:cNvPr>
            <p:cNvSpPr txBox="1"/>
            <p:nvPr/>
          </p:nvSpPr>
          <p:spPr>
            <a:xfrm>
              <a:off x="8010525" y="6308208"/>
              <a:ext cx="4033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LC</a:t>
              </a: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D3EB37B9-D2C8-444C-996E-D8253863CED2}"/>
                </a:ext>
              </a:extLst>
            </p:cNvPr>
            <p:cNvSpPr/>
            <p:nvPr/>
          </p:nvSpPr>
          <p:spPr>
            <a:xfrm>
              <a:off x="8010525" y="6308208"/>
              <a:ext cx="403380" cy="369332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DDC98696-3544-4627-BBBD-412C3C1DD969}"/>
              </a:ext>
            </a:extLst>
          </p:cNvPr>
          <p:cNvCxnSpPr>
            <a:stCxn id="5" idx="1"/>
            <a:endCxn id="43" idx="1"/>
          </p:cNvCxnSpPr>
          <p:nvPr/>
        </p:nvCxnSpPr>
        <p:spPr>
          <a:xfrm flipV="1">
            <a:off x="5844631" y="3944872"/>
            <a:ext cx="33352" cy="213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C958D314-57C5-4978-9348-83E6CD0BF691}"/>
              </a:ext>
            </a:extLst>
          </p:cNvPr>
          <p:cNvCxnSpPr>
            <a:cxnSpLocks/>
            <a:stCxn id="44" idx="5"/>
          </p:cNvCxnSpPr>
          <p:nvPr/>
        </p:nvCxnSpPr>
        <p:spPr>
          <a:xfrm>
            <a:off x="6222289" y="4075451"/>
            <a:ext cx="188036" cy="540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30F559B7-C2E0-4438-A08A-BC0ACFA7EEE0}"/>
              </a:ext>
            </a:extLst>
          </p:cNvPr>
          <p:cNvCxnSpPr>
            <a:stCxn id="5" idx="1"/>
            <a:endCxn id="44" idx="2"/>
          </p:cNvCxnSpPr>
          <p:nvPr/>
        </p:nvCxnSpPr>
        <p:spPr>
          <a:xfrm flipV="1">
            <a:off x="5844631" y="3944872"/>
            <a:ext cx="33352" cy="213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68317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 Diagram : Quad Tank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87932" y="1400013"/>
            <a:ext cx="7141667" cy="4520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9828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Loop Interactions : Quad Tank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74081" y="1168385"/>
            <a:ext cx="7027811" cy="5133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0850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Interaction Analysis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66981"/>
            <a:ext cx="7886700" cy="48099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Assume a loop pairing say y</a:t>
            </a:r>
            <a:r>
              <a:rPr lang="en-US" baseline="-25000" dirty="0"/>
              <a:t>1</a:t>
            </a:r>
            <a:r>
              <a:rPr lang="en-US" dirty="0"/>
              <a:t>-u</a:t>
            </a:r>
            <a:r>
              <a:rPr lang="en-US" baseline="-25000" dirty="0"/>
              <a:t>1</a:t>
            </a:r>
            <a:r>
              <a:rPr lang="en-US" dirty="0"/>
              <a:t> and perform </a:t>
            </a:r>
            <a:r>
              <a:rPr lang="en-IN" dirty="0"/>
              <a:t>the following experiments</a:t>
            </a:r>
          </a:p>
          <a:p>
            <a:r>
              <a:rPr lang="en-US" dirty="0"/>
              <a:t>With all loops open, make a step change in u</a:t>
            </a:r>
            <a:r>
              <a:rPr lang="en-US" baseline="-25000" dirty="0"/>
              <a:t>1</a:t>
            </a:r>
            <a:r>
              <a:rPr lang="en-US" dirty="0"/>
              <a:t> to u</a:t>
            </a:r>
            <a:r>
              <a:rPr lang="en-US" baseline="-25000" dirty="0"/>
              <a:t>1</a:t>
            </a:r>
            <a:r>
              <a:rPr lang="en-US" dirty="0"/>
              <a:t>+ </a:t>
            </a:r>
            <a:r>
              <a:rPr lang="en-US" dirty="0" err="1"/>
              <a:t>Δu</a:t>
            </a:r>
            <a:r>
              <a:rPr lang="en-US" dirty="0"/>
              <a:t> and measure the change in output Δy</a:t>
            </a:r>
            <a:r>
              <a:rPr lang="en-US" baseline="-25000" dirty="0"/>
              <a:t>1</a:t>
            </a:r>
            <a:r>
              <a:rPr lang="en-US" dirty="0"/>
              <a:t>.</a:t>
            </a:r>
          </a:p>
          <a:p>
            <a:r>
              <a:rPr lang="en-US" dirty="0"/>
              <a:t>We will term this as a direct effect.</a:t>
            </a:r>
          </a:p>
          <a:p>
            <a:r>
              <a:rPr lang="en-US" dirty="0"/>
              <a:t>With all loops except the u</a:t>
            </a:r>
            <a:r>
              <a:rPr lang="en-US" baseline="-25000" dirty="0"/>
              <a:t>1</a:t>
            </a:r>
            <a:r>
              <a:rPr lang="en-US" dirty="0"/>
              <a:t>-y</a:t>
            </a:r>
            <a:r>
              <a:rPr lang="en-US" baseline="-25000" dirty="0"/>
              <a:t>1</a:t>
            </a:r>
            <a:r>
              <a:rPr lang="en-US" dirty="0"/>
              <a:t> loop closed, repeat the same change in u</a:t>
            </a:r>
            <a:r>
              <a:rPr lang="en-US" baseline="-25000" dirty="0"/>
              <a:t>1</a:t>
            </a:r>
            <a:r>
              <a:rPr lang="en-US" dirty="0"/>
              <a:t>. </a:t>
            </a:r>
          </a:p>
          <a:p>
            <a:r>
              <a:rPr lang="en-US" dirty="0"/>
              <a:t>There will be change in y</a:t>
            </a:r>
            <a:r>
              <a:rPr lang="en-US" baseline="-25000" dirty="0"/>
              <a:t>1</a:t>
            </a:r>
            <a:r>
              <a:rPr lang="en-US" dirty="0"/>
              <a:t> because of the direct effect but also there will be a retaliatory effect because u</a:t>
            </a:r>
            <a:r>
              <a:rPr lang="en-US" baseline="-25000" dirty="0"/>
              <a:t>2</a:t>
            </a:r>
            <a:r>
              <a:rPr lang="en-US" dirty="0"/>
              <a:t> changes to keep y</a:t>
            </a:r>
            <a:r>
              <a:rPr lang="en-US" baseline="-25000" dirty="0"/>
              <a:t>2</a:t>
            </a:r>
            <a:r>
              <a:rPr lang="en-US" dirty="0"/>
              <a:t> </a:t>
            </a:r>
            <a:r>
              <a:rPr lang="en-IN" dirty="0"/>
              <a:t>constant.</a:t>
            </a:r>
          </a:p>
          <a:p>
            <a:r>
              <a:rPr lang="en-US" dirty="0"/>
              <a:t>We will term this change as Δy</a:t>
            </a:r>
            <a:r>
              <a:rPr lang="en-US" baseline="-25000" dirty="0"/>
              <a:t>1</a:t>
            </a:r>
            <a:r>
              <a:rPr lang="en-US" dirty="0"/>
              <a:t>+</a:t>
            </a:r>
            <a:r>
              <a:rPr lang="el-GR" dirty="0"/>
              <a:t>Δ</a:t>
            </a:r>
            <a:r>
              <a:rPr lang="en-IN" dirty="0"/>
              <a:t>y</a:t>
            </a:r>
            <a:r>
              <a:rPr lang="en-IN" baseline="-25000" dirty="0"/>
              <a:t>1r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40424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Interaction Analysis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Ratio of these two terms can be defined as λ</a:t>
            </a:r>
            <a:r>
              <a:rPr lang="en-US" baseline="-25000" dirty="0"/>
              <a:t>11</a:t>
            </a:r>
            <a:r>
              <a:rPr lang="en-US" dirty="0"/>
              <a:t> (for the y1-u1 pairing) as</a:t>
            </a:r>
          </a:p>
          <a:p>
            <a:pPr marL="0" indent="0">
              <a:buNone/>
            </a:pPr>
            <a:r>
              <a:rPr lang="en-US" dirty="0"/>
              <a:t>		</a:t>
            </a:r>
            <a:r>
              <a:rPr lang="el-GR" dirty="0"/>
              <a:t>λ</a:t>
            </a:r>
            <a:r>
              <a:rPr lang="el-GR" baseline="-25000" dirty="0"/>
              <a:t>11</a:t>
            </a:r>
            <a:r>
              <a:rPr lang="el-GR" dirty="0"/>
              <a:t> = Δ</a:t>
            </a:r>
            <a:r>
              <a:rPr lang="en-IN" dirty="0"/>
              <a:t>y</a:t>
            </a:r>
            <a:r>
              <a:rPr lang="en-IN" baseline="-25000" dirty="0"/>
              <a:t>1</a:t>
            </a:r>
            <a:r>
              <a:rPr lang="en-IN" dirty="0"/>
              <a:t>/( </a:t>
            </a:r>
            <a:r>
              <a:rPr lang="el-GR" dirty="0"/>
              <a:t>Δ</a:t>
            </a:r>
            <a:r>
              <a:rPr lang="en-IN" dirty="0"/>
              <a:t>y</a:t>
            </a:r>
            <a:r>
              <a:rPr lang="en-IN" baseline="-25000" dirty="0"/>
              <a:t>1</a:t>
            </a:r>
            <a:r>
              <a:rPr lang="en-IN" dirty="0"/>
              <a:t>+</a:t>
            </a:r>
            <a:r>
              <a:rPr lang="el-GR" dirty="0"/>
              <a:t>Δ</a:t>
            </a:r>
            <a:r>
              <a:rPr lang="en-IN" dirty="0"/>
              <a:t>y</a:t>
            </a:r>
            <a:r>
              <a:rPr lang="en-IN" baseline="-25000" dirty="0"/>
              <a:t>1r</a:t>
            </a:r>
            <a:r>
              <a:rPr lang="en-IN" dirty="0"/>
              <a:t>)</a:t>
            </a:r>
          </a:p>
          <a:p>
            <a:pPr marL="0" indent="0">
              <a:buNone/>
            </a:pPr>
            <a:r>
              <a:rPr lang="en-US" dirty="0"/>
              <a:t>  This is called </a:t>
            </a:r>
            <a:r>
              <a:rPr lang="en-US" b="1" dirty="0"/>
              <a:t>relative gain</a:t>
            </a:r>
          </a:p>
          <a:p>
            <a:r>
              <a:rPr lang="en-US" dirty="0"/>
              <a:t>Compute relative gain for each assumed input/output </a:t>
            </a:r>
            <a:r>
              <a:rPr lang="en-IN" dirty="0"/>
              <a:t>pairing</a:t>
            </a:r>
          </a:p>
          <a:p>
            <a:r>
              <a:rPr lang="en-US" dirty="0"/>
              <a:t>Depending on the values of this index for various assumed loop pairings (step 1), decision can be taken on the final loop pairing.</a:t>
            </a:r>
          </a:p>
          <a:p>
            <a:r>
              <a:rPr lang="en-US" dirty="0"/>
              <a:t>This decision making is based on steady state </a:t>
            </a:r>
            <a:r>
              <a:rPr lang="en-IN" dirty="0"/>
              <a:t>analysis only.</a:t>
            </a:r>
          </a:p>
        </p:txBody>
      </p:sp>
    </p:spTree>
    <p:extLst>
      <p:ext uri="{BB962C8B-B14F-4D97-AF65-F5344CB8AC3E}">
        <p14:creationId xmlns:p14="http://schemas.microsoft.com/office/powerpoint/2010/main" val="2921982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Relative Gain Array (RGA)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07364" y="1246909"/>
            <a:ext cx="7329271" cy="5052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25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Calculation of RGA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5100" y="1190002"/>
            <a:ext cx="4869088" cy="1959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583" y="3398982"/>
            <a:ext cx="7337764" cy="2868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9516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Calculation of RGA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95576" y="1169312"/>
            <a:ext cx="6544498" cy="5043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2956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Calculation of RGA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22400" y="1229197"/>
            <a:ext cx="6299200" cy="5202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9183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Multivariable Process Control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200729"/>
            <a:ext cx="7886700" cy="5160962"/>
          </a:xfrm>
        </p:spPr>
        <p:txBody>
          <a:bodyPr/>
          <a:lstStyle/>
          <a:p>
            <a:r>
              <a:rPr lang="en-US" dirty="0"/>
              <a:t>Industrial Processes </a:t>
            </a:r>
          </a:p>
          <a:p>
            <a:pPr lvl="1"/>
            <a:r>
              <a:rPr lang="en-US" dirty="0"/>
              <a:t>multivariable (multiple inputs influence same output) and exhibit strong interaction among the variables</a:t>
            </a:r>
          </a:p>
          <a:p>
            <a:r>
              <a:rPr lang="en-US" dirty="0"/>
              <a:t>Conventional Control scheme </a:t>
            </a:r>
          </a:p>
          <a:p>
            <a:pPr lvl="1"/>
            <a:r>
              <a:rPr lang="en-US" dirty="0"/>
              <a:t>Multiple </a:t>
            </a:r>
            <a:r>
              <a:rPr lang="en-US" i="1" dirty="0"/>
              <a:t>Single Input Single Output </a:t>
            </a:r>
            <a:r>
              <a:rPr lang="en-US" dirty="0"/>
              <a:t>PID controllers used for controlling plant (Multi-Loop Control)</a:t>
            </a:r>
          </a:p>
          <a:p>
            <a:r>
              <a:rPr lang="en-IN" dirty="0"/>
              <a:t>Consequences </a:t>
            </a:r>
          </a:p>
          <a:p>
            <a:pPr lvl="1"/>
            <a:r>
              <a:rPr lang="en-IN" dirty="0"/>
              <a:t>Loop Interactions</a:t>
            </a:r>
          </a:p>
          <a:p>
            <a:pPr lvl="1"/>
            <a:r>
              <a:rPr lang="en-US" dirty="0"/>
              <a:t>Lack of coordination between different PID loops</a:t>
            </a:r>
          </a:p>
          <a:p>
            <a:pPr lvl="1"/>
            <a:r>
              <a:rPr lang="en-US" dirty="0"/>
              <a:t>Neighboring PID loops can co-operate with each other or end up opposing / disturbing each other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57873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Wood-Berry Column</a:t>
            </a:r>
            <a:endParaRPr lang="en-IN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182" y="1406276"/>
            <a:ext cx="7278254" cy="4450182"/>
          </a:xfrm>
        </p:spPr>
      </p:pic>
    </p:spTree>
    <p:extLst>
      <p:ext uri="{BB962C8B-B14F-4D97-AF65-F5344CB8AC3E}">
        <p14:creationId xmlns:p14="http://schemas.microsoft.com/office/powerpoint/2010/main" val="41737282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Wood-Berry Column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1147" y="1330035"/>
            <a:ext cx="7059908" cy="4762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0434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Wood-Berry Column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5841" y="2290260"/>
            <a:ext cx="8812317" cy="363024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28649" y="1154546"/>
            <a:ext cx="79704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Multi-Loop PID Control</a:t>
            </a:r>
          </a:p>
          <a:p>
            <a:r>
              <a:rPr lang="en-US" sz="2400" dirty="0"/>
              <a:t>Change in closed loop behavior due </a:t>
            </a:r>
            <a:r>
              <a:rPr lang="en-IN" sz="2400" dirty="0"/>
              <a:t>to loop interactions</a:t>
            </a:r>
          </a:p>
        </p:txBody>
      </p:sp>
    </p:spTree>
    <p:extLst>
      <p:ext uri="{BB962C8B-B14F-4D97-AF65-F5344CB8AC3E}">
        <p14:creationId xmlns:p14="http://schemas.microsoft.com/office/powerpoint/2010/main" val="17243020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RGA calculation for MIMO Process</a:t>
            </a:r>
            <a:endParaRPr lang="en-IN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162" y="1099271"/>
            <a:ext cx="7305675" cy="532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7495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MIMO RGA Calculation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450" y="1385455"/>
            <a:ext cx="7581900" cy="4829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1369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FC2FDC-8C2E-450C-9AA0-4D3C3CF841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RGA for Blending Tank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E8E59D-3E8C-4254-9F44-9846AC3536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Process: Blending of two process streams to get desired composition of A in the product.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Control objective : </a:t>
            </a:r>
            <a:r>
              <a:rPr lang="en-US" dirty="0" err="1"/>
              <a:t>m,x</a:t>
            </a:r>
            <a:r>
              <a:rPr lang="en-US" dirty="0"/>
              <a:t> by manipulating m1 and m2</a:t>
            </a:r>
          </a:p>
          <a:p>
            <a:r>
              <a:rPr lang="en-US" dirty="0"/>
              <a:t>Desired value for m and x is m* and x*. Find RGA</a:t>
            </a:r>
            <a:endParaRPr lang="en-IN" dirty="0"/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AAD26AD-58DB-4463-9150-404EE813313F}"/>
              </a:ext>
            </a:extLst>
          </p:cNvPr>
          <p:cNvGrpSpPr/>
          <p:nvPr/>
        </p:nvGrpSpPr>
        <p:grpSpPr>
          <a:xfrm>
            <a:off x="1620334" y="1408002"/>
            <a:ext cx="5051112" cy="1645384"/>
            <a:chOff x="2699121" y="4726554"/>
            <a:chExt cx="4533471" cy="1341854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A4B9BDD-92B1-4B0A-A788-902EFB3B609C}"/>
                </a:ext>
              </a:extLst>
            </p:cNvPr>
            <p:cNvSpPr txBox="1"/>
            <p:nvPr/>
          </p:nvSpPr>
          <p:spPr>
            <a:xfrm>
              <a:off x="2774477" y="4726554"/>
              <a:ext cx="1246052" cy="326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m1,  Pure A</a:t>
              </a:r>
              <a:endParaRPr lang="en-IN" sz="2000" dirty="0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2D62F9E5-B285-444C-905A-586C95575488}"/>
                </a:ext>
              </a:extLst>
            </p:cNvPr>
            <p:cNvGrpSpPr/>
            <p:nvPr/>
          </p:nvGrpSpPr>
          <p:grpSpPr>
            <a:xfrm>
              <a:off x="2699121" y="4987925"/>
              <a:ext cx="4533471" cy="1080483"/>
              <a:chOff x="3038168" y="4522839"/>
              <a:chExt cx="4533471" cy="1080483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BC662461-4144-4561-932C-18D94746725A}"/>
                  </a:ext>
                </a:extLst>
              </p:cNvPr>
              <p:cNvSpPr/>
              <p:nvPr/>
            </p:nvSpPr>
            <p:spPr>
              <a:xfrm>
                <a:off x="5122606" y="4522839"/>
                <a:ext cx="914400" cy="914400"/>
              </a:xfrm>
              <a:prstGeom prst="rect">
                <a:avLst/>
              </a:prstGeom>
              <a:noFill/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7E79FB5A-1565-4C24-9688-1FEB5C563FEB}"/>
                  </a:ext>
                </a:extLst>
              </p:cNvPr>
              <p:cNvCxnSpPr/>
              <p:nvPr/>
            </p:nvCxnSpPr>
            <p:spPr>
              <a:xfrm flipV="1">
                <a:off x="3175819" y="4746414"/>
                <a:ext cx="1946787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456B49F1-2D0A-4A5C-9F27-98F662D44B3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75819" y="5206803"/>
                <a:ext cx="1946787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9AF947A5-C56E-4178-BFEA-44AAE389EE78}"/>
                  </a:ext>
                </a:extLst>
              </p:cNvPr>
              <p:cNvCxnSpPr>
                <a:stCxn id="7" idx="3"/>
              </p:cNvCxnSpPr>
              <p:nvPr/>
            </p:nvCxnSpPr>
            <p:spPr>
              <a:xfrm flipV="1">
                <a:off x="6037006" y="4965290"/>
                <a:ext cx="1248697" cy="14749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4589BB9-8C43-4C3F-8BFE-A1D6DDAE754F}"/>
                  </a:ext>
                </a:extLst>
              </p:cNvPr>
              <p:cNvSpPr txBox="1"/>
              <p:nvPr/>
            </p:nvSpPr>
            <p:spPr>
              <a:xfrm>
                <a:off x="3038168" y="5277022"/>
                <a:ext cx="1185626" cy="3263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m2, Pure B</a:t>
                </a:r>
                <a:endParaRPr lang="en-IN" sz="2000" dirty="0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D82810E-68A3-450A-98A6-630612A502DD}"/>
                  </a:ext>
                </a:extLst>
              </p:cNvPr>
              <p:cNvSpPr txBox="1"/>
              <p:nvPr/>
            </p:nvSpPr>
            <p:spPr>
              <a:xfrm>
                <a:off x="7013125" y="5092356"/>
                <a:ext cx="558514" cy="3263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m, x</a:t>
                </a:r>
                <a:endParaRPr lang="en-IN" sz="20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005019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90D3F8-BF9C-4442-AA7D-675F2CABD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RGA for Blending Tank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D1443D5-4368-4F41-85DC-6117A203D2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Total Mass Balance : 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Comp A balance: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𝑏𝑜𝑡h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𝑙𝑜𝑜𝑝𝑠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𝑜𝑝𝑒𝑛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    	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𝑜𝑡h𝑒𝑟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𝑙𝑜𝑜𝑝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𝑐𝑙𝑜𝑠𝑒𝑑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 ?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    will give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dirty="0"/>
                  <a:t>     </a:t>
                </a:r>
              </a:p>
              <a:p>
                <a:r>
                  <a:rPr lang="en-US" dirty="0"/>
                  <a:t>so,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𝑜𝑡h𝑒𝑟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𝑐𝑙𝑜𝑠𝑒𝑑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den>
                    </m:f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D1443D5-4368-4F41-85DC-6117A203D2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59" t="-18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AD6C684-D019-4254-B979-B4DD8C04E1E6}"/>
                  </a:ext>
                </a:extLst>
              </p:cNvPr>
              <p:cNvSpPr txBox="1"/>
              <p:nvPr/>
            </p:nvSpPr>
            <p:spPr>
              <a:xfrm>
                <a:off x="5065158" y="5092370"/>
                <a:ext cx="3164441" cy="7496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Λ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m:rPr>
                                        <m:brk m:alnAt="7"/>
                                      </m:rP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1−</m:t>
                                </m:r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1−</m:t>
                                </m:r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AD6C684-D019-4254-B979-B4DD8C04E1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5158" y="5092370"/>
                <a:ext cx="3164441" cy="74962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31381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of RGA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∆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∆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+∆</m:t>
                        </m:r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den>
                    </m:f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 =</m:t>
                    </m:r>
                    <m:f>
                      <m:f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den>
                    </m:f>
                  </m:oMath>
                </a14:m>
                <a:endParaRPr lang="en-IN" sz="2800" dirty="0"/>
              </a:p>
              <a:p>
                <a:endParaRPr lang="en-IN" sz="2800" dirty="0"/>
              </a:p>
              <a:p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=1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𝑚𝑒𝑎𝑛𝑠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IN" sz="2800" dirty="0"/>
              </a:p>
              <a:p>
                <a:endParaRPr lang="en-IN" sz="2800" dirty="0"/>
              </a:p>
              <a:p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&lt;1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𝑚𝑒𝑎𝑛𝑠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𝑓𝑖𝑛𝑖𝑡𝑒</m:t>
                    </m:r>
                  </m:oMath>
                </a14:m>
                <a:r>
                  <a:rPr lang="en-IN" sz="2800" dirty="0"/>
                  <a:t> and in same direction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endParaRPr lang="en-IN" sz="2800" dirty="0"/>
              </a:p>
              <a:p>
                <a:endParaRPr lang="en-IN" sz="2800" dirty="0"/>
              </a:p>
              <a:p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&gt;1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𝑤h𝑒𝑛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|&gt;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IN" sz="2800" dirty="0"/>
                  <a:t> but direction of Kr is opposite to </a:t>
                </a:r>
                <a:r>
                  <a:rPr lang="en-IN" sz="2800" dirty="0" err="1"/>
                  <a:t>Kd</a:t>
                </a:r>
                <a:endParaRPr lang="en-IN" sz="28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19987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of RGA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191491"/>
            <a:ext cx="7886700" cy="4985472"/>
          </a:xfrm>
        </p:spPr>
        <p:txBody>
          <a:bodyPr>
            <a:normAutofit lnSpcReduction="10000"/>
          </a:bodyPr>
          <a:lstStyle/>
          <a:p>
            <a:r>
              <a:rPr lang="en-US" sz="2800" dirty="0"/>
              <a:t>If λ</a:t>
            </a:r>
            <a:r>
              <a:rPr lang="en-US" sz="2800" baseline="-25000" dirty="0"/>
              <a:t>11</a:t>
            </a:r>
            <a:r>
              <a:rPr lang="en-US" sz="2800" dirty="0"/>
              <a:t> =1 ⇒ retaliatory action is not present. So assumed loop pairing is correct because there is no interaction from the other loop.</a:t>
            </a:r>
          </a:p>
          <a:p>
            <a:endParaRPr lang="en-US" sz="2800" dirty="0"/>
          </a:p>
          <a:p>
            <a:r>
              <a:rPr lang="en-US" sz="2800" dirty="0"/>
              <a:t>If 0 &lt; λ</a:t>
            </a:r>
            <a:r>
              <a:rPr lang="en-US" sz="2800" baseline="-25000" dirty="0"/>
              <a:t>11</a:t>
            </a:r>
            <a:r>
              <a:rPr lang="en-US" sz="2800" dirty="0"/>
              <a:t> &lt; 1 ⇒ retaliatory action is comparable to the direct action but is in the same direction. The assumed loop pairing may be chosen only if the index is closer to 1 (say 0.8).</a:t>
            </a:r>
          </a:p>
          <a:p>
            <a:endParaRPr lang="en-US" sz="2800" dirty="0"/>
          </a:p>
          <a:p>
            <a:r>
              <a:rPr lang="en-US" sz="2800" dirty="0"/>
              <a:t>If λ</a:t>
            </a:r>
            <a:r>
              <a:rPr lang="en-US" sz="2800" baseline="-25000" dirty="0"/>
              <a:t>11</a:t>
            </a:r>
            <a:r>
              <a:rPr lang="en-US" sz="2800" dirty="0"/>
              <a:t> =0 ⇒ Retaliatory action is much greater than the direct action. The assumed loop pairing is incorrect. The loop pairing u</a:t>
            </a:r>
            <a:r>
              <a:rPr lang="en-US" sz="2800" baseline="-25000" dirty="0"/>
              <a:t>1</a:t>
            </a:r>
            <a:r>
              <a:rPr lang="en-US" sz="2800" dirty="0"/>
              <a:t>-y</a:t>
            </a:r>
            <a:r>
              <a:rPr lang="en-US" sz="2800" baseline="-25000" dirty="0"/>
              <a:t>2</a:t>
            </a:r>
            <a:r>
              <a:rPr lang="en-US" sz="2800" dirty="0"/>
              <a:t> is preferable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1606588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of RGA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228435"/>
            <a:ext cx="7951932" cy="4948527"/>
          </a:xfrm>
        </p:spPr>
        <p:txBody>
          <a:bodyPr>
            <a:normAutofit/>
          </a:bodyPr>
          <a:lstStyle/>
          <a:p>
            <a:r>
              <a:rPr lang="en-US" sz="2800" dirty="0"/>
              <a:t>If λ</a:t>
            </a:r>
            <a:r>
              <a:rPr lang="en-US" sz="2800" baseline="-25000" dirty="0"/>
              <a:t>11</a:t>
            </a:r>
            <a:r>
              <a:rPr lang="en-US" sz="2800" dirty="0"/>
              <a:t> &gt; 1 ⇒ Retaliatory action is in opposite direction to the direct action but is smaller in magnitude than the direct. The assumed loop pairing may be chosen only if the index </a:t>
            </a:r>
            <a:r>
              <a:rPr lang="en-IN" sz="2800" dirty="0"/>
              <a:t>is close to 1.</a:t>
            </a:r>
          </a:p>
          <a:p>
            <a:pPr marL="0" indent="0">
              <a:buNone/>
            </a:pPr>
            <a:endParaRPr lang="en-IN" sz="2800" dirty="0"/>
          </a:p>
          <a:p>
            <a:r>
              <a:rPr lang="en-US" sz="2800" dirty="0"/>
              <a:t>If λ11 &lt; 0, Retaliatory effect is larger and opposite in direction to the main effect. </a:t>
            </a:r>
            <a:r>
              <a:rPr lang="en-US" sz="2800" b="1" dirty="0"/>
              <a:t>Do not choose this loop pairing.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3187236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798AF8-D6EB-4739-9717-56D947C1C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50874"/>
          </a:xfrm>
        </p:spPr>
        <p:txBody>
          <a:bodyPr/>
          <a:lstStyle/>
          <a:p>
            <a:r>
              <a:rPr lang="en-US" dirty="0"/>
              <a:t>Quadruple Tank</a:t>
            </a:r>
            <a:endParaRPr lang="en-IN" dirty="0"/>
          </a:p>
        </p:txBody>
      </p:sp>
      <p:pic>
        <p:nvPicPr>
          <p:cNvPr id="4" name="Content Placeholder 3" descr="Image result for quadruple tank">
            <a:extLst>
              <a:ext uri="{FF2B5EF4-FFF2-40B4-BE49-F238E27FC236}">
                <a16:creationId xmlns:a16="http://schemas.microsoft.com/office/drawing/2014/main" id="{890E7A5A-5302-49F0-85EB-5DA3BBC778AE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9399" y="1255150"/>
            <a:ext cx="4758010" cy="4034301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C83FF44-A32F-4E42-A1A6-04E23A5A1060}"/>
                  </a:ext>
                </a:extLst>
              </p:cNvPr>
              <p:cNvSpPr txBox="1"/>
              <p:nvPr/>
            </p:nvSpPr>
            <p:spPr>
              <a:xfrm>
                <a:off x="618979" y="5399235"/>
                <a:ext cx="7769762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11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12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US" sz="2400" b="0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21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_22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N" sz="24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C83FF44-A32F-4E42-A1A6-04E23A5A10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979" y="5399235"/>
                <a:ext cx="7769762" cy="830997"/>
              </a:xfrm>
              <a:prstGeom prst="rect">
                <a:avLst/>
              </a:prstGeom>
              <a:blipFill>
                <a:blip r:embed="rId3"/>
                <a:stretch>
                  <a:fillRect b="-955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02847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Suggested Loop Pairing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1014" y="1706840"/>
            <a:ext cx="7886700" cy="509083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28650" y="1078087"/>
            <a:ext cx="42396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Refinery Distillation Column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24320825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RGA analysis : Non-square System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9162" y="1186656"/>
            <a:ext cx="7305675" cy="481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6725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Singular Value Analysis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dirty="0"/>
              <a:t>Powerful analytical tool for</a:t>
            </a:r>
          </a:p>
          <a:p>
            <a:r>
              <a:rPr lang="en-US" dirty="0"/>
              <a:t>Selection of controlled, measured and </a:t>
            </a:r>
            <a:r>
              <a:rPr lang="en-IN" dirty="0"/>
              <a:t>manipulated variables</a:t>
            </a:r>
          </a:p>
          <a:p>
            <a:r>
              <a:rPr lang="en-US" dirty="0"/>
              <a:t>Determination of best multi-loop configuration</a:t>
            </a:r>
          </a:p>
          <a:p>
            <a:r>
              <a:rPr lang="en-US" dirty="0"/>
              <a:t>Evaluation of robustness (insensitivity to changes in plant behavior) of a control scheme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713" y="3629890"/>
            <a:ext cx="6038748" cy="3001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7904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Singular Value Analysis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237673"/>
            <a:ext cx="7886700" cy="5160962"/>
          </a:xfrm>
        </p:spPr>
        <p:txBody>
          <a:bodyPr/>
          <a:lstStyle/>
          <a:p>
            <a:r>
              <a:rPr lang="en-US" dirty="0"/>
              <a:t>Non-square systems (number of inputs not equal to number of outputs)</a:t>
            </a:r>
          </a:p>
          <a:p>
            <a:pPr lvl="1"/>
            <a:r>
              <a:rPr lang="en-US" dirty="0"/>
              <a:t>SVA can be used to find a square subset with </a:t>
            </a:r>
            <a:r>
              <a:rPr lang="en-IN" dirty="0"/>
              <a:t>least difficulties in control</a:t>
            </a:r>
          </a:p>
          <a:p>
            <a:endParaRPr lang="en-IN" dirty="0"/>
          </a:p>
          <a:p>
            <a:r>
              <a:rPr lang="en-IN" dirty="0"/>
              <a:t>Larger condition number implies </a:t>
            </a:r>
            <a:r>
              <a:rPr lang="en-US" dirty="0"/>
              <a:t>difficulties in controlling a system</a:t>
            </a:r>
          </a:p>
          <a:p>
            <a:pPr lvl="1"/>
            <a:r>
              <a:rPr lang="en-US" dirty="0"/>
              <a:t>Among multiple possibilities, choose subset with </a:t>
            </a:r>
            <a:r>
              <a:rPr lang="en-IN" dirty="0"/>
              <a:t>minimum condition number</a:t>
            </a:r>
          </a:p>
          <a:p>
            <a:endParaRPr lang="en-IN" dirty="0"/>
          </a:p>
          <a:p>
            <a:r>
              <a:rPr lang="en-IN" dirty="0"/>
              <a:t>Limitation: Singular values are dependent </a:t>
            </a:r>
            <a:r>
              <a:rPr lang="en-US" dirty="0"/>
              <a:t>on scaling of input and output variables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8150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Singular Value Decomposition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pPr marL="0" lvl="0" indent="0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24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𝑲</m:t>
                      </m:r>
                      <m:r>
                        <a:rPr lang="en-US" altLang="en-US" sz="24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en-US" sz="24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𝑾</m:t>
                      </m:r>
                      <m:r>
                        <a:rPr lang="en-US" altLang="en-US" sz="24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l-GR" altLang="en-US" sz="24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𝜮</m:t>
                      </m:r>
                      <m:r>
                        <a:rPr lang="en-US" altLang="en-US" sz="24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altLang="en-US" sz="24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en-US" sz="24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𝑽</m:t>
                          </m:r>
                        </m:e>
                        <m:sup>
                          <m:r>
                            <a:rPr lang="en-US" altLang="en-US" sz="24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</m:oMath>
                  </m:oMathPara>
                </a14:m>
                <a:endParaRPr lang="en-US" altLang="en-US" sz="2400" b="1" i="1" dirty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  <a:p>
                <a:pPr marL="0" lvl="0" indent="0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</a:pPr>
                <a:r>
                  <a:rPr lang="en-US" altLang="en-US" sz="2400" dirty="0">
                    <a:solidFill>
                      <a:srgbClr val="000000"/>
                    </a:solidFill>
                    <a:latin typeface="Symbol" panose="05050102010706020507" pitchFamily="18" charset="2"/>
                  </a:rPr>
                  <a:t>S</a:t>
                </a:r>
                <a:r>
                  <a:rPr lang="en-US" altLang="en-US" sz="2400" i="1" dirty="0">
                    <a:solidFill>
                      <a:srgbClr val="000000"/>
                    </a:solidFill>
                    <a:latin typeface="Symbol" panose="05050102010706020507" pitchFamily="18" charset="2"/>
                  </a:rPr>
                  <a:t> </a:t>
                </a:r>
                <a:r>
                  <a:rPr lang="en-US" altLang="en-US" sz="2400" i="1" dirty="0">
                    <a:solidFill>
                      <a:srgbClr val="000000"/>
                    </a:solidFill>
                    <a:latin typeface="Arial" panose="020B0604020202020204" pitchFamily="34" charset="0"/>
                  </a:rPr>
                  <a:t> </a:t>
                </a:r>
                <a:r>
                  <a:rPr lang="en-US" altLang="en-US" sz="2400" dirty="0">
                    <a:solidFill>
                      <a:srgbClr val="000000"/>
                    </a:solidFill>
                    <a:latin typeface="Arial" panose="020B0604020202020204" pitchFamily="34" charset="0"/>
                  </a:rPr>
                  <a:t>is diagonal matrix of singular values 	(</a:t>
                </a:r>
                <a:r>
                  <a:rPr lang="en-US" altLang="en-US" sz="2400" dirty="0">
                    <a:solidFill>
                      <a:srgbClr val="000000"/>
                    </a:solidFill>
                    <a:latin typeface="Symbol" panose="05050102010706020507" pitchFamily="18" charset="2"/>
                  </a:rPr>
                  <a:t>s</a:t>
                </a:r>
                <a:r>
                  <a:rPr lang="en-US" altLang="en-US" sz="2400" baseline="-25000" dirty="0">
                    <a:solidFill>
                      <a:srgbClr val="000000"/>
                    </a:solidFill>
                    <a:latin typeface="Arial" panose="020B0604020202020204" pitchFamily="34" charset="0"/>
                  </a:rPr>
                  <a:t>1</a:t>
                </a:r>
                <a:r>
                  <a:rPr lang="en-US" altLang="en-US" sz="2400" dirty="0">
                    <a:solidFill>
                      <a:srgbClr val="000000"/>
                    </a:solidFill>
                    <a:latin typeface="Arial" panose="020B0604020202020204" pitchFamily="34" charset="0"/>
                  </a:rPr>
                  <a:t>, </a:t>
                </a:r>
                <a:r>
                  <a:rPr lang="en-US" altLang="en-US" sz="2400" dirty="0">
                    <a:solidFill>
                      <a:srgbClr val="000000"/>
                    </a:solidFill>
                    <a:latin typeface="Symbol" panose="05050102010706020507" pitchFamily="18" charset="2"/>
                  </a:rPr>
                  <a:t>s</a:t>
                </a:r>
                <a:r>
                  <a:rPr lang="en-US" altLang="en-US" sz="2400" baseline="-25000" dirty="0">
                    <a:solidFill>
                      <a:srgbClr val="000000"/>
                    </a:solidFill>
                    <a:latin typeface="Arial" panose="020B0604020202020204" pitchFamily="34" charset="0"/>
                  </a:rPr>
                  <a:t>2</a:t>
                </a:r>
                <a:r>
                  <a:rPr lang="en-US" altLang="en-US" sz="2400" dirty="0">
                    <a:solidFill>
                      <a:srgbClr val="000000"/>
                    </a:solidFill>
                    <a:latin typeface="Arial" panose="020B0604020202020204" pitchFamily="34" charset="0"/>
                  </a:rPr>
                  <a:t>, …, </a:t>
                </a:r>
                <a:r>
                  <a:rPr lang="en-US" altLang="en-US" sz="2400" dirty="0" err="1">
                    <a:solidFill>
                      <a:srgbClr val="000000"/>
                    </a:solidFill>
                    <a:latin typeface="Symbol" panose="05050102010706020507" pitchFamily="18" charset="2"/>
                  </a:rPr>
                  <a:t>s</a:t>
                </a:r>
                <a:r>
                  <a:rPr lang="en-US" altLang="en-US" sz="2400" baseline="-25000" dirty="0" err="1">
                    <a:solidFill>
                      <a:srgbClr val="000000"/>
                    </a:solidFill>
                    <a:latin typeface="Arial" panose="020B0604020202020204" pitchFamily="34" charset="0"/>
                  </a:rPr>
                  <a:t>r</a:t>
                </a:r>
                <a:r>
                  <a:rPr lang="en-US" altLang="en-US" sz="2400" dirty="0">
                    <a:solidFill>
                      <a:srgbClr val="000000"/>
                    </a:solidFill>
                    <a:latin typeface="Arial" panose="020B0604020202020204" pitchFamily="34" charset="0"/>
                  </a:rPr>
                  <a:t>)</a:t>
                </a:r>
              </a:p>
              <a:p>
                <a:pPr marL="0" lvl="0" indent="0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 lang="en-US" altLang="en-US" sz="1800" dirty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  <a:p>
                <a:pPr marL="0" lvl="0" indent="0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</a:pPr>
                <a:r>
                  <a:rPr lang="en-US" altLang="en-US" sz="2400" dirty="0">
                    <a:solidFill>
                      <a:srgbClr val="000000"/>
                    </a:solidFill>
                    <a:latin typeface="Arial" panose="020B0604020202020204" pitchFamily="34" charset="0"/>
                  </a:rPr>
                  <a:t>The singular values are the positive square roots of the eigenvalues of  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p>
                        <m:r>
                          <a:rPr lang="en-US" altLang="en-US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en-US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altLang="en-US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en-US" sz="2400" dirty="0">
                    <a:solidFill>
                      <a:srgbClr val="000000"/>
                    </a:solidFill>
                    <a:latin typeface="Arial" panose="020B0604020202020204" pitchFamily="34" charset="0"/>
                  </a:rPr>
                  <a:t> (</a:t>
                </a:r>
                <a:r>
                  <a:rPr lang="en-US" altLang="en-US" sz="2400" i="1" dirty="0">
                    <a:solidFill>
                      <a:srgbClr val="000000"/>
                    </a:solidFill>
                    <a:latin typeface="Arial" panose="020B0604020202020204" pitchFamily="34" charset="0"/>
                  </a:rPr>
                  <a:t>r</a:t>
                </a:r>
                <a:r>
                  <a:rPr lang="en-US" altLang="en-US" sz="2400" dirty="0">
                    <a:solidFill>
                      <a:srgbClr val="000000"/>
                    </a:solidFill>
                    <a:latin typeface="Arial" panose="020B0604020202020204" pitchFamily="34" charset="0"/>
                  </a:rPr>
                  <a:t> = rank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p>
                        <m:r>
                          <a:rPr lang="en-US" altLang="en-US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en-US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altLang="en-US" sz="2400" dirty="0">
                    <a:solidFill>
                      <a:srgbClr val="000000"/>
                    </a:solidFill>
                    <a:latin typeface="Arial" panose="020B0604020202020204" pitchFamily="34" charset="0"/>
                  </a:rPr>
                  <a:t>)</a:t>
                </a:r>
              </a:p>
              <a:p>
                <a:pPr marL="0" lvl="0" indent="0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 lang="en-US" altLang="en-US" sz="1800" dirty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  <a:p>
                <a:pPr marL="0" lvl="0" indent="0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</a:pPr>
                <a:r>
                  <a:rPr lang="en-US" altLang="en-US" sz="2400" i="1" dirty="0">
                    <a:solidFill>
                      <a:srgbClr val="000000"/>
                    </a:solidFill>
                    <a:latin typeface="Arial" panose="020B0604020202020204" pitchFamily="34" charset="0"/>
                  </a:rPr>
                  <a:t>W,V</a:t>
                </a:r>
                <a:r>
                  <a:rPr lang="en-US" altLang="en-US" sz="2400" dirty="0">
                    <a:solidFill>
                      <a:srgbClr val="000000"/>
                    </a:solidFill>
                    <a:latin typeface="Arial" panose="020B0604020202020204" pitchFamily="34" charset="0"/>
                  </a:rPr>
                  <a:t> are input and output singular vectors </a:t>
                </a:r>
              </a:p>
              <a:p>
                <a:pPr marL="0" lvl="0" indent="0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</a:pPr>
                <a:r>
                  <a:rPr lang="en-US" altLang="en-US" sz="2400" dirty="0">
                    <a:solidFill>
                      <a:srgbClr val="000000"/>
                    </a:solidFill>
                    <a:latin typeface="Arial" panose="020B0604020202020204" pitchFamily="34" charset="0"/>
                  </a:rPr>
                  <a:t>Columns of </a:t>
                </a:r>
                <a:r>
                  <a:rPr lang="en-US" altLang="en-US" sz="2400" i="1" dirty="0">
                    <a:solidFill>
                      <a:srgbClr val="000000"/>
                    </a:solidFill>
                    <a:latin typeface="Arial" panose="020B0604020202020204" pitchFamily="34" charset="0"/>
                  </a:rPr>
                  <a:t>W </a:t>
                </a:r>
                <a:r>
                  <a:rPr lang="en-US" altLang="en-US" sz="2400" dirty="0">
                    <a:solidFill>
                      <a:srgbClr val="000000"/>
                    </a:solidFill>
                    <a:latin typeface="Arial" panose="020B0604020202020204" pitchFamily="34" charset="0"/>
                  </a:rPr>
                  <a:t>and </a:t>
                </a:r>
                <a:r>
                  <a:rPr lang="en-US" altLang="en-US" sz="2400" i="1" dirty="0">
                    <a:solidFill>
                      <a:srgbClr val="000000"/>
                    </a:solidFill>
                    <a:latin typeface="Arial" panose="020B0604020202020204" pitchFamily="34" charset="0"/>
                  </a:rPr>
                  <a:t>V </a:t>
                </a:r>
                <a:r>
                  <a:rPr lang="en-US" altLang="en-US" sz="2400" dirty="0">
                    <a:solidFill>
                      <a:srgbClr val="000000"/>
                    </a:solidFill>
                    <a:latin typeface="Arial" panose="020B0604020202020204" pitchFamily="34" charset="0"/>
                  </a:rPr>
                  <a:t>are orthonormal. </a:t>
                </a:r>
              </a:p>
              <a:p>
                <a:pPr marL="0" lvl="0" indent="0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</a:pPr>
                <a:r>
                  <a:rPr lang="en-US" altLang="en-US" sz="2400" dirty="0">
                    <a:solidFill>
                      <a:srgbClr val="000000"/>
                    </a:solidFill>
                    <a:latin typeface="Arial" panose="020B0604020202020204" pitchFamily="34" charset="0"/>
                  </a:rPr>
                  <a:t>   </a:t>
                </a:r>
                <a14:m>
                  <m:oMath xmlns:m="http://schemas.openxmlformats.org/officeDocument/2006/math">
                    <m:r>
                      <a:rPr lang="en-US" altLang="en-US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𝑊</m:t>
                    </m:r>
                    <m:sSup>
                      <m:sSupPr>
                        <m:ctrlPr>
                          <a:rPr lang="en-US" altLang="en-US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altLang="en-US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en-US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en-US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altLang="en-US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      </m:t>
                    </m:r>
                    <m:r>
                      <a:rPr lang="en-US" altLang="en-US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US" altLang="en-US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    </m:t>
                    </m:r>
                    <m:r>
                      <a:rPr lang="en-US" altLang="en-US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sSup>
                      <m:sSupPr>
                        <m:ctrlPr>
                          <a:rPr lang="en-US" altLang="en-US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altLang="en-US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en-US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en-US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en-US" altLang="en-US" sz="1800" dirty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  <a:p>
                <a:pPr marL="0" lvl="0" indent="0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 lang="en-US" altLang="en-US" sz="2400" dirty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  <a:p>
                <a:pPr marL="0" lvl="0" indent="0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</a:pPr>
                <a:r>
                  <a:rPr lang="en-US" altLang="en-US" sz="2400" dirty="0">
                    <a:solidFill>
                      <a:srgbClr val="000000"/>
                    </a:solidFill>
                    <a:latin typeface="Arial" panose="020B0604020202020204" pitchFamily="34" charset="0"/>
                  </a:rPr>
                  <a:t>Calculate </a:t>
                </a:r>
                <a:r>
                  <a:rPr lang="en-US" altLang="en-US" sz="2400" i="1" dirty="0">
                    <a:solidFill>
                      <a:srgbClr val="000000"/>
                    </a:solidFill>
                    <a:latin typeface="Symbol" panose="05050102010706020507" pitchFamily="18" charset="2"/>
                  </a:rPr>
                  <a:t>S</a:t>
                </a:r>
                <a:r>
                  <a:rPr lang="en-US" altLang="en-US" sz="2400" i="1" dirty="0">
                    <a:solidFill>
                      <a:srgbClr val="000000"/>
                    </a:solidFill>
                    <a:latin typeface="Arial" panose="020B0604020202020204" pitchFamily="34" charset="0"/>
                  </a:rPr>
                  <a:t>, W, V</a:t>
                </a:r>
                <a:r>
                  <a:rPr lang="en-US" altLang="en-US" sz="2400" dirty="0">
                    <a:solidFill>
                      <a:srgbClr val="000000"/>
                    </a:solidFill>
                    <a:latin typeface="Arial" panose="020B0604020202020204" pitchFamily="34" charset="0"/>
                  </a:rPr>
                  <a:t> using MATLAB (</a:t>
                </a:r>
                <a:r>
                  <a:rPr lang="en-US" altLang="en-US" sz="2400" dirty="0" err="1">
                    <a:solidFill>
                      <a:srgbClr val="000000"/>
                    </a:solidFill>
                    <a:latin typeface="Arial" panose="020B0604020202020204" pitchFamily="34" charset="0"/>
                  </a:rPr>
                  <a:t>svd</a:t>
                </a:r>
                <a:r>
                  <a:rPr lang="en-US" altLang="en-US" sz="2400" dirty="0">
                    <a:solidFill>
                      <a:srgbClr val="000000"/>
                    </a:solidFill>
                    <a:latin typeface="Arial" panose="020B0604020202020204" pitchFamily="34" charset="0"/>
                  </a:rPr>
                  <a:t> = singular value decomposition)</a:t>
                </a:r>
                <a:endParaRPr lang="en-US" altLang="en-US" sz="1800" dirty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  <a:p>
                <a:pPr marL="0" lvl="0" indent="0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 lang="en-US" altLang="en-US" sz="2400" dirty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  <a:p>
                <a:pPr marL="0" lvl="0" indent="0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</a:pPr>
                <a:r>
                  <a:rPr lang="en-US" altLang="en-US" sz="2400" dirty="0">
                    <a:solidFill>
                      <a:srgbClr val="000000"/>
                    </a:solidFill>
                    <a:latin typeface="Arial" panose="020B0604020202020204" pitchFamily="34" charset="0"/>
                  </a:rPr>
                  <a:t>Condition number (CN) is the ratio of the largest to the smallest singular value and indicates if </a:t>
                </a:r>
                <a:r>
                  <a:rPr lang="en-US" altLang="en-US" sz="2400" i="1" dirty="0">
                    <a:solidFill>
                      <a:srgbClr val="000000"/>
                    </a:solidFill>
                    <a:latin typeface="Arial" panose="020B0604020202020204" pitchFamily="34" charset="0"/>
                  </a:rPr>
                  <a:t>K</a:t>
                </a:r>
                <a:r>
                  <a:rPr lang="en-US" altLang="en-US" sz="2400" dirty="0">
                    <a:solidFill>
                      <a:srgbClr val="000000"/>
                    </a:solidFill>
                    <a:latin typeface="Arial" panose="020B0604020202020204" pitchFamily="34" charset="0"/>
                  </a:rPr>
                  <a:t> is ill-conditioned.</a:t>
                </a:r>
              </a:p>
              <a:p>
                <a:endParaRPr lang="en-IN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47733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Singular Value Analysis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SVD of K 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IN" dirty="0"/>
                  <a:t> </a:t>
                </a:r>
              </a:p>
              <a:p>
                <a:pPr marL="0" indent="0">
                  <a:buNone/>
                </a:pPr>
                <a:r>
                  <a:rPr lang="en-US" dirty="0"/>
                  <a:t>Pairing rule: </a:t>
                </a:r>
              </a:p>
              <a:p>
                <a:pPr marL="0" indent="0">
                  <a:buNone/>
                </a:pPr>
                <a:r>
                  <a:rPr lang="en-US" sz="2400" dirty="0"/>
                  <a:t>Output associated with the largest magnitude element (without regard to sign) of the W</a:t>
                </a:r>
                <a:r>
                  <a:rPr lang="en-US" sz="2400" baseline="-25000" dirty="0"/>
                  <a:t>1</a:t>
                </a:r>
                <a:r>
                  <a:rPr lang="en-US" sz="2400" dirty="0"/>
                  <a:t> vector with the manipulated variable associated with the largest magnitude element (without regard to sign) of the V</a:t>
                </a:r>
                <a:r>
                  <a:rPr lang="en-US" sz="2400" baseline="-25000" dirty="0"/>
                  <a:t>1</a:t>
                </a:r>
                <a:r>
                  <a:rPr lang="en-US" sz="2400" dirty="0"/>
                  <a:t> vector. Same logic will apply for W</a:t>
                </a:r>
                <a:r>
                  <a:rPr lang="en-US" sz="2400" baseline="-25000" dirty="0"/>
                  <a:t>2</a:t>
                </a:r>
                <a:r>
                  <a:rPr lang="en-US" sz="2400" dirty="0"/>
                  <a:t> – V</a:t>
                </a:r>
                <a:r>
                  <a:rPr lang="en-US" sz="2400" baseline="-25000" dirty="0"/>
                  <a:t>2 </a:t>
                </a:r>
                <a:r>
                  <a:rPr lang="en-US" sz="2400" dirty="0"/>
                  <a:t> … </a:t>
                </a:r>
                <a:r>
                  <a:rPr lang="en-US" sz="2400" dirty="0" err="1"/>
                  <a:t>W</a:t>
                </a:r>
                <a:r>
                  <a:rPr lang="en-US" sz="2400" baseline="-25000" dirty="0" err="1"/>
                  <a:t>n</a:t>
                </a:r>
                <a:r>
                  <a:rPr lang="en-US" sz="2400" dirty="0"/>
                  <a:t> – </a:t>
                </a:r>
                <a:r>
                  <a:rPr lang="en-US" sz="2400" dirty="0" err="1"/>
                  <a:t>V</a:t>
                </a:r>
                <a:r>
                  <a:rPr lang="en-US" sz="2400" baseline="-25000" dirty="0" err="1"/>
                  <a:t>n</a:t>
                </a:r>
                <a:r>
                  <a:rPr lang="en-US" sz="2400" dirty="0"/>
                  <a:t> vectors.</a:t>
                </a:r>
              </a:p>
              <a:p>
                <a:pPr marL="0" indent="0">
                  <a:buNone/>
                </a:pPr>
                <a:r>
                  <a:rPr lang="en-US" sz="2400" i="1" dirty="0"/>
                  <a:t>Alternate Method</a:t>
                </a:r>
              </a:p>
              <a:p>
                <a:pPr marL="609600" indent="-609600"/>
                <a:r>
                  <a:rPr lang="en-US" altLang="en-US" sz="2400" dirty="0"/>
                  <a:t>Arrange the singular values in order of largest to smallest and look for any </a:t>
                </a:r>
                <a:r>
                  <a:rPr lang="el-GR" altLang="en-US" sz="2400" dirty="0">
                    <a:cs typeface="Times New Roman" panose="02020603050405020304" pitchFamily="18" charset="0"/>
                  </a:rPr>
                  <a:t>σ</a:t>
                </a:r>
                <a:r>
                  <a:rPr lang="en-US" altLang="en-US" sz="2400" baseline="-25000" dirty="0" err="1">
                    <a:cs typeface="Times New Roman" panose="02020603050405020304" pitchFamily="18" charset="0"/>
                  </a:rPr>
                  <a:t>i</a:t>
                </a:r>
                <a:r>
                  <a:rPr lang="en-US" altLang="en-US" sz="2400" dirty="0">
                    <a:cs typeface="Times New Roman" panose="02020603050405020304" pitchFamily="18" charset="0"/>
                  </a:rPr>
                  <a:t>/</a:t>
                </a:r>
                <a:r>
                  <a:rPr lang="el-GR" altLang="en-US" sz="2400" dirty="0">
                    <a:cs typeface="Times New Roman" panose="02020603050405020304" pitchFamily="18" charset="0"/>
                  </a:rPr>
                  <a:t>σ</a:t>
                </a:r>
                <a:r>
                  <a:rPr lang="en-US" altLang="en-US" sz="2400" baseline="-25000" dirty="0">
                    <a:cs typeface="Times New Roman" panose="02020603050405020304" pitchFamily="18" charset="0"/>
                  </a:rPr>
                  <a:t>i-1</a:t>
                </a:r>
                <a:r>
                  <a:rPr lang="en-US" altLang="en-US" sz="2400" dirty="0"/>
                  <a:t> &gt; 10; then one or more inputs (or outputs) can be deleted.</a:t>
                </a:r>
              </a:p>
              <a:p>
                <a:pPr marL="609600" indent="-609600"/>
                <a:r>
                  <a:rPr lang="en-US" altLang="en-US" sz="2400" dirty="0"/>
                  <a:t>Delete one row and one column of </a:t>
                </a:r>
                <a:r>
                  <a:rPr lang="en-US" altLang="en-US" sz="2400" i="1" dirty="0"/>
                  <a:t>K</a:t>
                </a:r>
                <a:r>
                  <a:rPr lang="en-US" altLang="en-US" sz="2400" dirty="0"/>
                  <a:t> at a time and evaluate the properties of the reduced gain matrix.</a:t>
                </a:r>
              </a:p>
              <a:p>
                <a:pPr marL="0" indent="0">
                  <a:buNone/>
                </a:pPr>
                <a:endParaRPr lang="en-IN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91" t="-1773" r="-1391" b="-82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720082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6125" y="1273172"/>
            <a:ext cx="3625875" cy="1166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6909" y="2898099"/>
            <a:ext cx="3483952" cy="109379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8962" y="2898099"/>
            <a:ext cx="2746152" cy="109379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2694" y="4450824"/>
            <a:ext cx="3464918" cy="110440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09550" y="1273172"/>
            <a:ext cx="3105800" cy="11660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800861" y="1671506"/>
            <a:ext cx="701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RGA=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70990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Quadruple Tank Process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 algn="ctr">
              <a:buNone/>
            </a:pPr>
            <a:r>
              <a:rPr lang="en-US" dirty="0"/>
              <a:t>Schematic of Quadruple Tank Process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547" y="1579417"/>
            <a:ext cx="7686623" cy="3676073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 flipV="1">
            <a:off x="4886036" y="4350327"/>
            <a:ext cx="397164" cy="923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>
            <a:off x="5449455" y="4359564"/>
            <a:ext cx="36021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20055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738845"/>
          </a:xfrm>
        </p:spPr>
        <p:txBody>
          <a:bodyPr/>
          <a:lstStyle/>
          <a:p>
            <a:pPr algn="ctr"/>
            <a:r>
              <a:rPr lang="en-IN" b="1" dirty="0"/>
              <a:t>Quadruple Tank problem</a:t>
            </a:r>
            <a:endParaRPr lang="en-IN" dirty="0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270659" y="1862253"/>
            <a:ext cx="12582817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/>
        </p:nvGraphicFramePr>
        <p:xfrm>
          <a:off x="826738" y="1216364"/>
          <a:ext cx="4954184" cy="36129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" name="Equation" r:id="rId4" imgW="2438400" imgH="1778000" progId="Equation.DSMT4">
                  <p:embed/>
                </p:oleObj>
              </mc:Choice>
              <mc:Fallback>
                <p:oleObj name="Equation" r:id="rId4" imgW="2438400" imgH="1778000" progId="Equation.DSMT4">
                  <p:embed/>
                  <p:pic>
                    <p:nvPicPr>
                      <p:cNvPr id="7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6738" y="1216364"/>
                        <a:ext cx="4954184" cy="361299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5840171" y="1314964"/>
            <a:ext cx="3033170" cy="3633672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Control Objective</a:t>
            </a:r>
            <a:endParaRPr lang="en-IN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Both the levels of tank1 and tank2 should be controlled by manipulating voltages to the pumps.</a:t>
            </a:r>
            <a:endParaRPr lang="en-IN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 for simulation:</a:t>
            </a:r>
            <a:endParaRPr lang="en-IN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IN" b="1" baseline="-25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en-IN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A</a:t>
            </a:r>
            <a:r>
              <a:rPr lang="en-IN" b="1" baseline="-25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</a:t>
            </a:r>
            <a:r>
              <a:rPr lang="en-IN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= 28 cm</a:t>
            </a:r>
            <a:r>
              <a:rPr lang="en-IN" b="1" baseline="30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en-IN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IN" b="1" baseline="-25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en-IN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A</a:t>
            </a:r>
            <a:r>
              <a:rPr lang="en-IN" b="1" baseline="-25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4</a:t>
            </a:r>
            <a:r>
              <a:rPr lang="en-IN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= 32 cm</a:t>
            </a:r>
            <a:r>
              <a:rPr lang="en-IN" b="1" baseline="30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endParaRPr lang="en-IN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IN" b="1" baseline="-25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en-IN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a</a:t>
            </a:r>
            <a:r>
              <a:rPr lang="en-IN" b="1" baseline="-25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</a:t>
            </a:r>
            <a:r>
              <a:rPr lang="en-IN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= 0.071 cm</a:t>
            </a:r>
            <a:r>
              <a:rPr lang="en-IN" b="1" baseline="30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en-IN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IN" b="1" baseline="-25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en-IN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a</a:t>
            </a:r>
            <a:r>
              <a:rPr lang="en-IN" b="1" baseline="-25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4</a:t>
            </a:r>
            <a:r>
              <a:rPr lang="en-IN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= 0.057 cm</a:t>
            </a:r>
            <a:r>
              <a:rPr lang="en-IN" b="1" baseline="30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en-IN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IN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0025489B-6FC1-4266-B780-0C46A85508CD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542925" y="5061029"/>
              <a:ext cx="6095999" cy="148336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870857">
                      <a:extLst>
                        <a:ext uri="{9D8B030D-6E8A-4147-A177-3AD203B41FA5}">
                          <a16:colId xmlns:a16="http://schemas.microsoft.com/office/drawing/2014/main" val="2379750280"/>
                        </a:ext>
                      </a:extLst>
                    </a:gridCol>
                    <a:gridCol w="870857">
                      <a:extLst>
                        <a:ext uri="{9D8B030D-6E8A-4147-A177-3AD203B41FA5}">
                          <a16:colId xmlns:a16="http://schemas.microsoft.com/office/drawing/2014/main" val="3520916166"/>
                        </a:ext>
                      </a:extLst>
                    </a:gridCol>
                    <a:gridCol w="870857">
                      <a:extLst>
                        <a:ext uri="{9D8B030D-6E8A-4147-A177-3AD203B41FA5}">
                          <a16:colId xmlns:a16="http://schemas.microsoft.com/office/drawing/2014/main" val="349559438"/>
                        </a:ext>
                      </a:extLst>
                    </a:gridCol>
                    <a:gridCol w="870857">
                      <a:extLst>
                        <a:ext uri="{9D8B030D-6E8A-4147-A177-3AD203B41FA5}">
                          <a16:colId xmlns:a16="http://schemas.microsoft.com/office/drawing/2014/main" val="4011679242"/>
                        </a:ext>
                      </a:extLst>
                    </a:gridCol>
                    <a:gridCol w="870857">
                      <a:extLst>
                        <a:ext uri="{9D8B030D-6E8A-4147-A177-3AD203B41FA5}">
                          <a16:colId xmlns:a16="http://schemas.microsoft.com/office/drawing/2014/main" val="4096365160"/>
                        </a:ext>
                      </a:extLst>
                    </a:gridCol>
                    <a:gridCol w="870857">
                      <a:extLst>
                        <a:ext uri="{9D8B030D-6E8A-4147-A177-3AD203B41FA5}">
                          <a16:colId xmlns:a16="http://schemas.microsoft.com/office/drawing/2014/main" val="182573545"/>
                        </a:ext>
                      </a:extLst>
                    </a:gridCol>
                    <a:gridCol w="870857">
                      <a:extLst>
                        <a:ext uri="{9D8B030D-6E8A-4147-A177-3AD203B41FA5}">
                          <a16:colId xmlns:a16="http://schemas.microsoft.com/office/drawing/2014/main" val="223229890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Case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k1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k2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v1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v2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7257645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3.33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3.35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3.0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3.0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5147643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3.14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3.29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3.15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3.15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0.43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0.34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883160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3.2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3.32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3.1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3.1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9907584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0025489B-6FC1-4266-B780-0C46A85508C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23079844"/>
                  </p:ext>
                </p:extLst>
              </p:nvPr>
            </p:nvGraphicFramePr>
            <p:xfrm>
              <a:off x="542925" y="5061029"/>
              <a:ext cx="6095999" cy="148336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870857">
                      <a:extLst>
                        <a:ext uri="{9D8B030D-6E8A-4147-A177-3AD203B41FA5}">
                          <a16:colId xmlns:a16="http://schemas.microsoft.com/office/drawing/2014/main" val="2379750280"/>
                        </a:ext>
                      </a:extLst>
                    </a:gridCol>
                    <a:gridCol w="870857">
                      <a:extLst>
                        <a:ext uri="{9D8B030D-6E8A-4147-A177-3AD203B41FA5}">
                          <a16:colId xmlns:a16="http://schemas.microsoft.com/office/drawing/2014/main" val="3520916166"/>
                        </a:ext>
                      </a:extLst>
                    </a:gridCol>
                    <a:gridCol w="870857">
                      <a:extLst>
                        <a:ext uri="{9D8B030D-6E8A-4147-A177-3AD203B41FA5}">
                          <a16:colId xmlns:a16="http://schemas.microsoft.com/office/drawing/2014/main" val="349559438"/>
                        </a:ext>
                      </a:extLst>
                    </a:gridCol>
                    <a:gridCol w="870857">
                      <a:extLst>
                        <a:ext uri="{9D8B030D-6E8A-4147-A177-3AD203B41FA5}">
                          <a16:colId xmlns:a16="http://schemas.microsoft.com/office/drawing/2014/main" val="4011679242"/>
                        </a:ext>
                      </a:extLst>
                    </a:gridCol>
                    <a:gridCol w="870857">
                      <a:extLst>
                        <a:ext uri="{9D8B030D-6E8A-4147-A177-3AD203B41FA5}">
                          <a16:colId xmlns:a16="http://schemas.microsoft.com/office/drawing/2014/main" val="4096365160"/>
                        </a:ext>
                      </a:extLst>
                    </a:gridCol>
                    <a:gridCol w="870857">
                      <a:extLst>
                        <a:ext uri="{9D8B030D-6E8A-4147-A177-3AD203B41FA5}">
                          <a16:colId xmlns:a16="http://schemas.microsoft.com/office/drawing/2014/main" val="182573545"/>
                        </a:ext>
                      </a:extLst>
                    </a:gridCol>
                    <a:gridCol w="870857">
                      <a:extLst>
                        <a:ext uri="{9D8B030D-6E8A-4147-A177-3AD203B41FA5}">
                          <a16:colId xmlns:a16="http://schemas.microsoft.com/office/drawing/2014/main" val="223229890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Case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k1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k2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v1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v2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500699" t="-8197" r="-101399" b="-3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600699" t="-8197" r="-1399" b="-3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7257645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3.33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3.35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3.0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3.0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5147643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3.14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3.29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3.15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3.15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0.43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0.34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883160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3.2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3.32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3.1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3.1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9907584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53382984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 Diagram : Quad Tank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87932" y="1400013"/>
            <a:ext cx="7141667" cy="4520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6288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 Diagram : Quad Tank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87932" y="1400013"/>
            <a:ext cx="7141667" cy="4520090"/>
          </a:xfrm>
          <a:prstGeom prst="rect">
            <a:avLst/>
          </a:prstGeom>
        </p:spPr>
      </p:pic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24006028"/>
              </p:ext>
            </p:extLst>
          </p:nvPr>
        </p:nvGraphicFramePr>
        <p:xfrm>
          <a:off x="3263375" y="1556096"/>
          <a:ext cx="4886325" cy="4048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Bitmap Image" r:id="rId4" imgW="4886280" imgH="4048200" progId="Paint.Picture">
                  <p:embed/>
                </p:oleObj>
              </mc:Choice>
              <mc:Fallback>
                <p:oleObj name="Bitmap Image" r:id="rId4" imgW="4886280" imgH="4048200" progId="Paint.Picture">
                  <p:embed/>
                  <p:pic>
                    <p:nvPicPr>
                      <p:cNvPr id="3" name="Object 2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263375" y="1556096"/>
                        <a:ext cx="4886325" cy="4048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96403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84537-9820-480B-97CB-DC07D0F62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Quad Tank : Case 1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F436AE3-36E1-47A4-8134-9E75F65173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4308" y="1314256"/>
            <a:ext cx="6873777" cy="4862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69212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18E619-4C19-4BB0-BB50-8FD568CF4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50874"/>
          </a:xfrm>
        </p:spPr>
        <p:txBody>
          <a:bodyPr/>
          <a:lstStyle/>
          <a:p>
            <a:r>
              <a:rPr lang="en-US" dirty="0"/>
              <a:t>Quad Tank: Case 2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61AEB71-CCA3-4A4D-8B3F-364FAA8E9B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49" y="1149108"/>
            <a:ext cx="7886700" cy="3494657"/>
          </a:xfrm>
          <a:prstGeom prst="rect">
            <a:avLst/>
          </a:prstGeom>
        </p:spPr>
      </p:pic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FC804371-093A-453F-95F8-0A1B7D5C0F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562" y="4776872"/>
            <a:ext cx="7886700" cy="1438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0374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6C6D3B-7006-44E3-995E-11DA36EA6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Quad Tank: Case 3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BE5DECA-2873-43C1-A2BE-C9AEB4B9BE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1016001"/>
            <a:ext cx="7695710" cy="3198281"/>
          </a:xfrm>
          <a:prstGeom prst="rect">
            <a:avLst/>
          </a:prstGeom>
        </p:spPr>
      </p:pic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8B786A96-FC59-4A79-AD97-779E9DFA34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974" y="4488666"/>
            <a:ext cx="7400052" cy="1860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71113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826941-9C54-4A9D-932B-2A9A6F418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Quad Tank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A14D0DB-0414-4643-B034-AC8D9A77E09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b="1" dirty="0"/>
                  <a:t>Case 1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4.153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62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36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3.036</m:t>
                                  </m:r>
                                </m:num>
                                <m:den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62.36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e>
                                  </m:d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22.76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e>
                                  </m:d>
                                </m:den>
                              </m:f>
                            </m:e>
                          </m:mr>
                          <m:m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1.78</m:t>
                                  </m:r>
                                </m:num>
                                <m:den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90.63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(30.09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+1)</m:t>
                                  </m:r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4.554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90.63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den>
                              </m:f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𝑅𝐺𝐴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.4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−0.4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−0.4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1.4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r>
                  <a:rPr lang="en-US" b="1" dirty="0"/>
                  <a:t>Case 2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2.306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59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82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4.755</m:t>
                                  </m:r>
                                </m:num>
                                <m:den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59.82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e>
                                  </m:d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36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.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88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e>
                                  </m:d>
                                </m:den>
                              </m:f>
                            </m:e>
                          </m:mr>
                          <m:m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3.059</m:t>
                                  </m:r>
                                </m:num>
                                <m:den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87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.6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e>
                                  </m:d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53.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9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+1)</m:t>
                                  </m:r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2.45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87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.6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den>
                              </m:f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𝑅𝐺𝐴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63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63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63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−0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63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A14D0DB-0414-4643-B034-AC8D9A77E09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59" t="-18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7263789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AC5E38A-0A85-48C4-9319-640F81135B1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Quad Tank: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AC5E38A-0A85-48C4-9319-640F81135B1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18" t="-17757" b="-299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33623605-38BB-415D-B3C7-B86CE61706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8512" y="1113920"/>
            <a:ext cx="7156968" cy="5063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08908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C93283-7190-4CAE-9DEE-071DAE14F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Quad Tank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28C9152-2494-4E25-AEC4-16B65230F9C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b="1" dirty="0"/>
                  <a:t>Case 3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2.53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55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7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4.075</m:t>
                                  </m:r>
                                </m:num>
                                <m:den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55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.3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7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e>
                                  </m:d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8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.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e>
                                  </m:d>
                                </m:den>
                              </m:f>
                            </m:e>
                          </m:mr>
                          <m:m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2.53</m:t>
                                  </m:r>
                                </m:num>
                                <m:den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9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8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.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19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e>
                                  </m:d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48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9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+1)</m:t>
                                  </m:r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.075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9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8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19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den>
                              </m:f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𝑅𝐺𝐴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𝑢𝑛𝑑𝑒𝑓𝑖𝑛𝑒𝑑</m:t>
                    </m:r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28C9152-2494-4E25-AEC4-16B65230F9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59" t="-18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9769365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Furnace Control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1188497"/>
            <a:ext cx="7886700" cy="4945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69759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4-Component Distillation Column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07805" y="1016001"/>
            <a:ext cx="6882067" cy="5486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59279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Niederlinsky</a:t>
            </a:r>
            <a:r>
              <a:rPr lang="en-US" dirty="0"/>
              <a:t> Index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400" dirty="0"/>
                  <a:t>Consider MIMO system whose inputs and outputs are paired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,………,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400" dirty="0"/>
                  <a:t>  i.e, Transfer Function matrix G(s) is arranged such that transfer functions relating paired inputs and outputs are arranged along the diagonal.</a:t>
                </a:r>
              </a:p>
              <a:p>
                <a:r>
                  <a:rPr lang="en-US" sz="2400" dirty="0"/>
                  <a:t>Further, let each element of G(s) be (a) rational and (b) open loop stable.</a:t>
                </a:r>
              </a:p>
              <a:p>
                <a:r>
                  <a:rPr lang="en-US" sz="2400" dirty="0"/>
                  <a:t>Also, let n SISO feedback controllers with integral action be designed such that each SISO loop is stable when all the rest ( n-1) loops are open.</a:t>
                </a:r>
              </a:p>
              <a:p>
                <a:r>
                  <a:rPr lang="en-US" sz="2400" dirty="0"/>
                  <a:t>Under these assumptions, the multi-loop control system will be unstable for all possible values of controller parameters if the </a:t>
                </a:r>
                <a:r>
                  <a:rPr lang="en-US" sz="2400" dirty="0" err="1"/>
                  <a:t>Niederlinsky</a:t>
                </a:r>
                <a:r>
                  <a:rPr lang="en-US" sz="2400" dirty="0"/>
                  <a:t> Index (NI) defined as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det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⁡[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]</m:t>
                        </m:r>
                      </m:num>
                      <m:den>
                        <m:nary>
                          <m:naryPr>
                            <m:chr m:val="∏"/>
                            <m:grow m:val="on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𝑖𝑖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(0)</m:t>
                            </m:r>
                          </m:e>
                        </m:nary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&lt;0</m:t>
                    </m:r>
                  </m:oMath>
                </a14:m>
                <a:r>
                  <a:rPr lang="en-IN" sz="2400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05" t="-1655" r="-193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4567235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Furnace Control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587" y="1162655"/>
            <a:ext cx="7881586" cy="5257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9546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Loop Interactions : Quad Tank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74081" y="1168385"/>
            <a:ext cx="7027811" cy="5133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18002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Multi-Loop PID Control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20801"/>
            <a:ext cx="7886700" cy="5160962"/>
          </a:xfrm>
        </p:spPr>
        <p:txBody>
          <a:bodyPr>
            <a:normAutofit/>
          </a:bodyPr>
          <a:lstStyle/>
          <a:p>
            <a:r>
              <a:rPr lang="en-US" sz="2800" dirty="0"/>
              <a:t>After selection of loop pairings with minimum interactions, one can design </a:t>
            </a:r>
            <a:r>
              <a:rPr lang="en-IN" sz="2800" dirty="0"/>
              <a:t>controllers for individual loops.</a:t>
            </a:r>
          </a:p>
          <a:p>
            <a:pPr marL="0" indent="0">
              <a:buNone/>
            </a:pPr>
            <a:endParaRPr lang="en-IN" sz="2800" dirty="0"/>
          </a:p>
          <a:p>
            <a:r>
              <a:rPr lang="en-US" sz="2800" dirty="0"/>
              <a:t>Presence of interaction and retaliatory effects from other loops may require that the controller be detuned for acceptable </a:t>
            </a:r>
            <a:r>
              <a:rPr lang="en-IN" sz="2800" dirty="0"/>
              <a:t>performance.</a:t>
            </a:r>
          </a:p>
          <a:p>
            <a:pPr lvl="1"/>
            <a:r>
              <a:rPr lang="en-IN" sz="2800" dirty="0"/>
              <a:t>BLT Detuning method</a:t>
            </a:r>
          </a:p>
          <a:p>
            <a:pPr lvl="1"/>
            <a:r>
              <a:rPr lang="en-IN" sz="2800" dirty="0"/>
              <a:t>Sequential Loop Tuning</a:t>
            </a:r>
          </a:p>
          <a:p>
            <a:pPr lvl="1"/>
            <a:r>
              <a:rPr lang="en-IN" sz="2800" dirty="0"/>
              <a:t>Independent Loop Tuning</a:t>
            </a:r>
          </a:p>
        </p:txBody>
      </p:sp>
    </p:spTree>
    <p:extLst>
      <p:ext uri="{BB962C8B-B14F-4D97-AF65-F5344CB8AC3E}">
        <p14:creationId xmlns:p14="http://schemas.microsoft.com/office/powerpoint/2010/main" val="404742977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B38532-004C-42C3-8A3D-0C9277DB60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4369077-E2D7-4609-B6B2-866C550E36C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rad>
                  </m:oMath>
                </a14:m>
                <a:r>
                  <a:rPr lang="en-US" dirty="0"/>
                  <a:t>  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rad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dirty="0"/>
                  <a:t>  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McAvoy method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4369077-E2D7-4609-B6B2-866C550E36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721923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Biggest Log Modulus Tuning (BLT)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SISO Loop Design Review:</a:t>
                </a:r>
              </a:p>
              <a:p>
                <a:r>
                  <a:rPr lang="en-US" dirty="0"/>
                  <a:t>Characteristic Eqn.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=1+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𝑂𝐿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IN" dirty="0"/>
              </a:p>
              <a:p>
                <a:r>
                  <a:rPr lang="en-US" dirty="0" err="1"/>
                  <a:t>Nyquist</a:t>
                </a:r>
                <a:r>
                  <a:rPr lang="en-US" dirty="0"/>
                  <a:t> Plot: depicts real part of G</a:t>
                </a:r>
                <a:r>
                  <a:rPr lang="en-US" baseline="-25000" dirty="0"/>
                  <a:t>OL</a:t>
                </a:r>
                <a:r>
                  <a:rPr lang="en-US" dirty="0"/>
                  <a:t>(s) on X-axis and imaginary part of G</a:t>
                </a:r>
                <a:r>
                  <a:rPr lang="en-US" baseline="-25000" dirty="0"/>
                  <a:t>OL</a:t>
                </a:r>
                <a:r>
                  <a:rPr lang="en-US" dirty="0"/>
                  <a:t>(s) on Y-axis 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→∞</m:t>
                    </m:r>
                  </m:oMath>
                </a14:m>
                <a:endParaRPr lang="en-IN" dirty="0"/>
              </a:p>
              <a:p>
                <a:pPr marL="0" indent="0">
                  <a:buNone/>
                </a:pPr>
                <a:r>
                  <a:rPr lang="en-US" dirty="0" err="1"/>
                  <a:t>Nyquist</a:t>
                </a:r>
                <a:r>
                  <a:rPr lang="en-US" dirty="0"/>
                  <a:t> Stability Criteria: </a:t>
                </a:r>
              </a:p>
              <a:p>
                <a:r>
                  <a:rPr lang="en-US" dirty="0"/>
                  <a:t>A feedback control system will be unstable if the </a:t>
                </a:r>
                <a:r>
                  <a:rPr lang="en-US" dirty="0" err="1"/>
                  <a:t>Nyquist</a:t>
                </a:r>
                <a:r>
                  <a:rPr lang="en-US" dirty="0"/>
                  <a:t> plot of G(j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US" dirty="0"/>
                  <a:t>) encircles point (-1,0) as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→∞</m:t>
                    </m:r>
                  </m:oMath>
                </a14:m>
                <a:endParaRPr lang="en-IN" dirty="0"/>
              </a:p>
              <a:p>
                <a:r>
                  <a:rPr lang="en-US" dirty="0"/>
                  <a:t>The number of encirclements correspond to the number of roots of the characteristic equation that lie in R.H.P. of s –plane assuming that the process is open loop stable.</a:t>
                </a:r>
                <a:endParaRPr lang="en-IN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91" t="-189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67534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BLT Method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A measure of distance of G</a:t>
                </a:r>
                <a:r>
                  <a:rPr lang="en-US" baseline="-25000" dirty="0"/>
                  <a:t>OL</a:t>
                </a:r>
                <a:r>
                  <a:rPr lang="en-US" dirty="0"/>
                  <a:t>(j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IN" dirty="0"/>
                  <a:t>) contour from (-1,0) is given as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=20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𝑂𝐿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1+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𝑂𝐿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</m:d>
                                </m:den>
                              </m:f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en-IN" dirty="0"/>
              </a:p>
              <a:p>
                <a:pPr marL="0" indent="0">
                  <a:buNone/>
                </a:pPr>
                <a:r>
                  <a:rPr lang="en-US" sz="2400" dirty="0"/>
                  <a:t>Suggested design specification for Log Modulus: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≤2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𝑑𝐵</m:t>
                    </m:r>
                  </m:oMath>
                </a14:m>
                <a:endParaRPr lang="en-IN" sz="2400" dirty="0"/>
              </a:p>
              <a:p>
                <a:pPr marL="0" indent="0">
                  <a:buNone/>
                </a:pPr>
                <a:r>
                  <a:rPr lang="en-US" sz="2400" dirty="0"/>
                  <a:t>Log Modulus Design:</a:t>
                </a:r>
              </a:p>
              <a:p>
                <a:pPr marL="0" indent="0">
                  <a:buNone/>
                </a:pPr>
                <a:r>
                  <a:rPr lang="en-US" sz="2400" dirty="0"/>
                  <a:t>Iteratively choose PI controller parameters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sub>
                    </m:sSub>
                  </m:oMath>
                </a14:m>
                <a:r>
                  <a:rPr lang="en-IN" sz="2400" dirty="0"/>
                  <a:t> such that the design specification is met.</a:t>
                </a:r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r>
                  <a:rPr lang="en-US" sz="2400" dirty="0"/>
                  <a:t>Multivariable Process 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𝑌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</m:d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N" sz="2400" dirty="0"/>
              </a:p>
              <a:p>
                <a:pPr marL="0" indent="0">
                  <a:buNone/>
                </a:pPr>
                <a:r>
                  <a:rPr lang="en-US" sz="2400" dirty="0"/>
                  <a:t>Characteristic Eqn. :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det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</m:d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</m:d>
                          </m:e>
                        </m:d>
                      </m:e>
                    </m:func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IN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91" t="-2482" r="-193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4018301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BLT Method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Define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=−1+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det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</m:d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</m:d>
                          </m:e>
                        </m:d>
                      </m:e>
                    </m:func>
                  </m:oMath>
                </a14:m>
                <a:endParaRPr lang="en-IN" dirty="0"/>
              </a:p>
              <a:p>
                <a:pPr marL="0" indent="0">
                  <a:buNone/>
                </a:pPr>
                <a:r>
                  <a:rPr lang="en-US" dirty="0"/>
                  <a:t>Encirclement of (-1,0) by f(j</a:t>
                </a:r>
                <a:r>
                  <a:rPr lang="en-US" dirty="0">
                    <a:sym typeface="Symbol" panose="05050102010706020507" pitchFamily="18" charset="2"/>
                  </a:rPr>
                  <a:t>) would indicate instability.</a:t>
                </a:r>
              </a:p>
              <a:p>
                <a:pPr marL="0" indent="0">
                  <a:buNone/>
                </a:pPr>
                <a:r>
                  <a:rPr lang="en-US" dirty="0">
                    <a:sym typeface="Symbol" panose="05050102010706020507" pitchFamily="18" charset="2"/>
                  </a:rPr>
                  <a:t>Define a multivariable closed loop log modulus as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=20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1+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IN" dirty="0"/>
              </a:p>
              <a:p>
                <a:pPr marL="0" indent="0">
                  <a:buNone/>
                </a:pPr>
                <a:r>
                  <a:rPr lang="en-US" dirty="0"/>
                  <a:t>Suggested design specification for Log Modulus: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≤2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𝑑𝐵</m:t>
                    </m:r>
                  </m:oMath>
                </a14:m>
                <a:r>
                  <a:rPr lang="en-IN" dirty="0"/>
                  <a:t> for n-dimension system</a:t>
                </a:r>
              </a:p>
              <a:p>
                <a:pPr marL="0" indent="0">
                  <a:buNone/>
                </a:pPr>
                <a:r>
                  <a:rPr lang="en-US" dirty="0"/>
                  <a:t>Tuning Procedure</a:t>
                </a:r>
                <a:endParaRPr lang="en-IN" dirty="0"/>
              </a:p>
              <a:p>
                <a:r>
                  <a:rPr lang="en-IN" dirty="0"/>
                  <a:t>Calculate Ziegler -Nichol's tuning for n individual PI controllers</a:t>
                </a:r>
              </a:p>
              <a:p>
                <a:r>
                  <a:rPr lang="en-US" dirty="0"/>
                  <a:t>Assume a factor F such that 2 ≤ F ≤ 5</a:t>
                </a:r>
              </a:p>
              <a:p>
                <a:r>
                  <a:rPr lang="en-IN" dirty="0"/>
                  <a:t>De - tune PI controllers as follows: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𝑍𝑁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IN" dirty="0"/>
                  <a:t>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𝐼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,</m:t>
                            </m:r>
                          </m:sub>
                        </m:sSub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𝐼</m:t>
                        </m:r>
                      </m:sub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𝑍𝑁</m:t>
                        </m:r>
                      </m:sup>
                    </m:sSubSup>
                    <m:r>
                      <a:rPr lang="en-US" i="1" dirty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IN" dirty="0"/>
                  <a:t>  for j=1,2,.. N</a:t>
                </a:r>
              </a:p>
              <a:p>
                <a:r>
                  <a:rPr lang="en-US" dirty="0"/>
                  <a:t>Iteratively choose F such that criteria L</a:t>
                </a:r>
                <a:r>
                  <a:rPr lang="en-US" baseline="-25000" dirty="0"/>
                  <a:t>c</a:t>
                </a:r>
                <a:r>
                  <a:rPr lang="en-US" baseline="30000" dirty="0"/>
                  <a:t>m </a:t>
                </a:r>
                <a:r>
                  <a:rPr lang="en-US" dirty="0"/>
                  <a:t>= 2n is satisfied.</a:t>
                </a:r>
                <a:endParaRPr lang="en-IN" dirty="0"/>
              </a:p>
              <a:p>
                <a:pPr marL="0" indent="0">
                  <a:buNone/>
                </a:pPr>
                <a:endParaRPr lang="en-IN" sz="2800" dirty="0"/>
              </a:p>
              <a:p>
                <a:pPr marL="0" indent="0">
                  <a:buNone/>
                </a:pPr>
                <a:endParaRPr lang="en-IN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05" t="-141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5758883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BLT: Example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376516"/>
            <a:ext cx="9166350" cy="3932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66601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BLT: Example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6645" y="1353001"/>
            <a:ext cx="8744623" cy="4644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03094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BLT: Example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5770" y="1140423"/>
            <a:ext cx="7512460" cy="5526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34260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295F97-2281-48EB-8A72-5B70D6DF0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RGA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494040C-659E-4BA5-8BFD-90D46DF3E0E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Process Model: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1.5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den>
                              </m:f>
                            </m:e>
                          </m:mr>
                          <m:m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1.5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den>
                              </m:f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 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1.5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1.5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𝑅𝐺𝐴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.64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0.36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0.36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0.64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  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Dynamic RGA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𝑗𝑤</m:t>
                                    </m:r>
                                  </m:e>
                                </m:d>
                              </m:e>
                            </m:d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𝑗𝑤</m:t>
                                    </m:r>
                                  </m:e>
                                </m:d>
                              </m:e>
                            </m:d>
                          </m:num>
                          <m:den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𝑗𝑤</m:t>
                                    </m:r>
                                  </m:e>
                                </m:d>
                              </m:e>
                            </m:d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𝑗𝑤</m:t>
                                    </m:r>
                                  </m:e>
                                </m:d>
                              </m:e>
                            </m:d>
                          </m:den>
                        </m:f>
                      </m:den>
                    </m:f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494040C-659E-4BA5-8BFD-90D46DF3E0E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91" t="-18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4447088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565898"/>
          </a:xfrm>
        </p:spPr>
        <p:txBody>
          <a:bodyPr>
            <a:noAutofit/>
          </a:bodyPr>
          <a:lstStyle/>
          <a:p>
            <a:r>
              <a:rPr lang="en-IN" sz="3600" b="1" dirty="0">
                <a:solidFill>
                  <a:srgbClr val="0000C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Principles of Decoupling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910" y="1429790"/>
            <a:ext cx="7924180" cy="3861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3755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Shell Control Problem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1140199"/>
            <a:ext cx="4241106" cy="489114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4898" y="1327855"/>
            <a:ext cx="3590452" cy="4703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945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 Diagram : Quad Tank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87932" y="1400013"/>
            <a:ext cx="7141667" cy="4520090"/>
          </a:xfrm>
          <a:prstGeom prst="rect">
            <a:avLst/>
          </a:prstGeom>
        </p:spPr>
      </p:pic>
      <p:graphicFrame>
        <p:nvGraphicFramePr>
          <p:cNvPr id="3" name="Object 2"/>
          <p:cNvGraphicFramePr>
            <a:graphicFrameLocks noChangeAspect="1"/>
          </p:cNvGraphicFramePr>
          <p:nvPr/>
        </p:nvGraphicFramePr>
        <p:xfrm>
          <a:off x="3263375" y="1556096"/>
          <a:ext cx="4886325" cy="4048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4" name="Bitmap Image" r:id="rId4" imgW="4886280" imgH="4048200" progId="Paint.Picture">
                  <p:embed/>
                </p:oleObj>
              </mc:Choice>
              <mc:Fallback>
                <p:oleObj name="Bitmap Image" r:id="rId4" imgW="4886280" imgH="4048200" progId="Paint.Picture">
                  <p:embed/>
                  <p:pic>
                    <p:nvPicPr>
                      <p:cNvPr id="3" name="Object 2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263375" y="1556096"/>
                        <a:ext cx="4886325" cy="4048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7B74CF8B-5AEB-45A7-BBCA-E1A67D225C4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63108627"/>
              </p:ext>
            </p:extLst>
          </p:nvPr>
        </p:nvGraphicFramePr>
        <p:xfrm>
          <a:off x="285750" y="1535548"/>
          <a:ext cx="8572500" cy="4248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5" name="Bitmap Image" r:id="rId6" imgW="8572680" imgH="4248000" progId="Paint.Picture">
                  <p:embed/>
                </p:oleObj>
              </mc:Choice>
              <mc:Fallback>
                <p:oleObj name="Bitmap Image" r:id="rId6" imgW="8572680" imgH="4248000" progId="Paint.Picture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7B74CF8B-5AEB-45A7-BBCA-E1A67D225C4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85750" y="1535548"/>
                        <a:ext cx="8572500" cy="4248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45197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4093E-3AE4-47DE-B928-6524E4A7A7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Simplified Decoupling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63730F5-27A4-4737-AC11-9C714D3ACFB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sz="2000" dirty="0"/>
                  <a:t>Two compensator Blocks g</a:t>
                </a:r>
                <a:r>
                  <a:rPr lang="en-US" sz="2000" baseline="-25000" dirty="0"/>
                  <a:t>I1</a:t>
                </a:r>
                <a:r>
                  <a:rPr lang="en-US" sz="2000" dirty="0"/>
                  <a:t> and g</a:t>
                </a:r>
                <a:r>
                  <a:rPr lang="en-US" sz="2000" baseline="-25000" dirty="0"/>
                  <a:t>I2</a:t>
                </a:r>
                <a:r>
                  <a:rPr lang="en-US" sz="2000" dirty="0"/>
                  <a:t> </a:t>
                </a:r>
              </a:p>
              <a:p>
                <a:r>
                  <a:rPr lang="en-US" sz="2000" dirty="0"/>
                  <a:t>Controller output v</a:t>
                </a:r>
                <a:r>
                  <a:rPr lang="en-US" sz="2000" baseline="-25000" dirty="0"/>
                  <a:t>1</a:t>
                </a:r>
                <a:r>
                  <a:rPr lang="en-US" sz="2000" dirty="0"/>
                  <a:t> and v</a:t>
                </a:r>
                <a:r>
                  <a:rPr lang="en-US" sz="2000" baseline="-25000" dirty="0"/>
                  <a:t>2</a:t>
                </a:r>
                <a:r>
                  <a:rPr lang="en-US" sz="2000" dirty="0"/>
                  <a:t> </a:t>
                </a:r>
              </a:p>
              <a:p>
                <a:r>
                  <a:rPr lang="en-US" sz="2000" dirty="0"/>
                  <a:t>Actual control on the process u</a:t>
                </a:r>
                <a:r>
                  <a:rPr lang="en-US" sz="2000" baseline="-25000" dirty="0"/>
                  <a:t>1</a:t>
                </a:r>
                <a:r>
                  <a:rPr lang="en-US" sz="2000" dirty="0"/>
                  <a:t> and u</a:t>
                </a:r>
                <a:r>
                  <a:rPr lang="en-US" sz="2000" baseline="-25000" dirty="0"/>
                  <a:t>2</a:t>
                </a:r>
                <a:r>
                  <a:rPr lang="en-US" sz="2000" dirty="0"/>
                  <a:t> </a:t>
                </a:r>
              </a:p>
              <a:p>
                <a:r>
                  <a:rPr lang="en-US" sz="2000" dirty="0"/>
                  <a:t>Without compensator </a:t>
                </a:r>
              </a:p>
              <a:p>
                <a:r>
                  <a:rPr lang="en-US" sz="2000" dirty="0"/>
                  <a:t>u</a:t>
                </a:r>
                <a:r>
                  <a:rPr lang="en-US" sz="2000" baseline="-25000" dirty="0"/>
                  <a:t>1</a:t>
                </a:r>
                <a:r>
                  <a:rPr lang="en-US" sz="2000" dirty="0"/>
                  <a:t> = v</a:t>
                </a:r>
                <a:r>
                  <a:rPr lang="en-US" sz="2000" baseline="-25000" dirty="0"/>
                  <a:t>1</a:t>
                </a:r>
                <a:r>
                  <a:rPr lang="en-US" sz="2000" dirty="0"/>
                  <a:t> and u</a:t>
                </a:r>
                <a:r>
                  <a:rPr lang="en-US" sz="2000" baseline="-25000" dirty="0"/>
                  <a:t>2</a:t>
                </a:r>
                <a:r>
                  <a:rPr lang="en-US" sz="2000" dirty="0"/>
                  <a:t>=v</a:t>
                </a:r>
                <a:r>
                  <a:rPr lang="en-US" sz="2000" baseline="-25000" dirty="0"/>
                  <a:t>2 </a:t>
                </a:r>
              </a:p>
              <a:p>
                <a:r>
                  <a:rPr lang="en-US" sz="2000" dirty="0"/>
                  <a:t>Process model :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b>
                        <m:r>
                          <a:rPr lang="en-US" sz="2000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g</m:t>
                        </m:r>
                      </m:e>
                      <m:sub>
                        <m:r>
                          <a:rPr lang="en-US" sz="2000" b="0" i="0" smtClean="0"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u</m:t>
                        </m:r>
                      </m:e>
                      <m:sub>
                        <m:r>
                          <a:rPr lang="en-US" sz="2000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g</m:t>
                        </m:r>
                      </m:e>
                      <m:sub>
                        <m:r>
                          <a:rPr lang="en-US" sz="2000" b="0" i="0" smtClean="0"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u</m:t>
                        </m:r>
                      </m:e>
                      <m:sub>
                        <m:r>
                          <a:rPr lang="en-US" sz="2000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2000" b="0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b>
                        <m:r>
                          <a:rPr lang="en-US" sz="2000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g</m:t>
                        </m:r>
                      </m:e>
                      <m:sub>
                        <m:r>
                          <a:rPr lang="en-US" sz="2000" b="0" i="0" smtClea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u</m:t>
                        </m:r>
                      </m:e>
                      <m:sub>
                        <m:r>
                          <a:rPr lang="en-US" sz="2000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g</m:t>
                        </m:r>
                      </m:e>
                      <m:sub>
                        <m:r>
                          <a:rPr lang="en-US" sz="2000" b="0" i="0" smtClean="0">
                            <a:latin typeface="Cambria Math" panose="02040503050406030204" pitchFamily="18" charset="0"/>
                          </a:rPr>
                          <m:t>22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u</m:t>
                        </m:r>
                      </m:e>
                      <m:sub>
                        <m:r>
                          <a:rPr lang="en-US" sz="2000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2000" b="0" dirty="0"/>
              </a:p>
              <a:p>
                <a:endParaRPr lang="en-US" sz="2000" b="0" dirty="0"/>
              </a:p>
              <a:p>
                <a:r>
                  <a:rPr lang="en-US" sz="2000" dirty="0"/>
                  <a:t>With Compensator</a:t>
                </a:r>
              </a:p>
              <a:p>
                <a:r>
                  <a:rPr lang="en-US" sz="2000" dirty="0"/>
                  <a:t>Loop 2 informed of changes </a:t>
                </a:r>
              </a:p>
              <a:p>
                <a:r>
                  <a:rPr lang="en-US" sz="2000" dirty="0"/>
                  <a:t>of v</a:t>
                </a:r>
                <a:r>
                  <a:rPr lang="en-US" sz="2000" baseline="-25000" dirty="0"/>
                  <a:t>1</a:t>
                </a:r>
                <a:r>
                  <a:rPr lang="en-US" sz="2000" dirty="0"/>
                  <a:t> by g</a:t>
                </a:r>
                <a:r>
                  <a:rPr lang="en-US" sz="2000" baseline="-25000" dirty="0"/>
                  <a:t>I2</a:t>
                </a:r>
                <a:r>
                  <a:rPr lang="en-US" sz="2000" dirty="0"/>
                  <a:t> and u</a:t>
                </a:r>
                <a:r>
                  <a:rPr lang="en-US" sz="2000" baseline="-25000" dirty="0"/>
                  <a:t>2</a:t>
                </a:r>
                <a:r>
                  <a:rPr lang="en-US" sz="2000" dirty="0"/>
                  <a:t> is adjusted </a:t>
                </a:r>
              </a:p>
              <a:p>
                <a:r>
                  <a:rPr lang="en-US" sz="2000" dirty="0"/>
                  <a:t>Same for Loop 1 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63730F5-27A4-4737-AC11-9C714D3ACFB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696" t="-17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C0448F03-751B-4CB7-A5BF-F7034524335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46912977"/>
              </p:ext>
            </p:extLst>
          </p:nvPr>
        </p:nvGraphicFramePr>
        <p:xfrm>
          <a:off x="3972529" y="2135274"/>
          <a:ext cx="5068731" cy="370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8" name="Bitmap Image" r:id="rId4" imgW="3733920" imgH="2730600" progId="Paint.Picture">
                  <p:embed/>
                </p:oleObj>
              </mc:Choice>
              <mc:Fallback>
                <p:oleObj name="Bitmap Image" r:id="rId4" imgW="3733920" imgH="2730600" progId="Paint.Picture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C0448F03-751B-4CB7-A5BF-F7034524335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972529" y="2135274"/>
                        <a:ext cx="5068731" cy="3706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0398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71477-D543-4237-B608-000A4D0083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Simplified </a:t>
            </a:r>
            <a:r>
              <a:rPr lang="en-US" dirty="0" err="1"/>
              <a:t>Decoupler</a:t>
            </a:r>
            <a:r>
              <a:rPr lang="en-US" dirty="0"/>
              <a:t> Design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ABDACED-D9F2-44AF-9F19-2ACCCA264FB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Process Model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b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g</m:t>
                        </m:r>
                      </m:e>
                      <m:sub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u</m:t>
                        </m:r>
                      </m:e>
                      <m:sub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g</m:t>
                        </m:r>
                      </m:e>
                      <m:sub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u</m:t>
                        </m:r>
                      </m:e>
                      <m:sub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b="0" dirty="0"/>
                  <a:t> </a:t>
                </a:r>
                <a:br>
                  <a:rPr lang="en-US" b="0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b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g</m:t>
                        </m:r>
                      </m:e>
                      <m:sub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u</m:t>
                        </m:r>
                      </m:e>
                      <m:sub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g</m:t>
                        </m:r>
                      </m:e>
                      <m:sub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22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u</m:t>
                        </m:r>
                      </m:e>
                      <m:sub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u-v relation: 		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u</m:t>
                        </m:r>
                      </m:e>
                      <m:sub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g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I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b="0" dirty="0"/>
                  <a:t> </a:t>
                </a:r>
                <a:br>
                  <a:rPr lang="en-US" b="0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u</m:t>
                        </m:r>
                      </m:e>
                      <m:sub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g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I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:r>
                  <a:rPr lang="en-US" dirty="0"/>
                  <a:t>So,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b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g</m:t>
                          </m:r>
                        </m:e>
                        <m:sub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i="0"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</m:e>
                            <m:sub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i="0">
                                  <a:latin typeface="Cambria Math" panose="02040503050406030204" pitchFamily="18" charset="0"/>
                                </a:rPr>
                                <m:t>g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i="0"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i="0"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</m:e>
                            <m:sub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g</m:t>
                          </m:r>
                        </m:e>
                        <m:sub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</m:e>
                            <m:sub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g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</m:e>
                            <m:sub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b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g</m:t>
                          </m:r>
                        </m:e>
                        <m:sub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</m:e>
                            <m:sub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g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</m:e>
                            <m:sub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g</m:t>
                          </m:r>
                        </m:e>
                        <m:sub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sub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g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sub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Or,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b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g</m:t>
                          </m:r>
                        </m:e>
                        <m:sub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g</m:t>
                          </m:r>
                        </m:e>
                        <m:sub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g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)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sub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g</m:t>
                              </m:r>
                            </m:e>
                            <m:sub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sub>
                          </m:sSub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g</m:t>
                              </m:r>
                            </m:e>
                            <m:sub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g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sub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b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g</m:t>
                              </m:r>
                            </m:e>
                            <m:sub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sub>
                          </m:sSub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g</m:t>
                              </m:r>
                            </m:e>
                            <m:sub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g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sub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g</m:t>
                              </m:r>
                            </m:e>
                            <m:sub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sub>
                          </m:sSub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g</m:t>
                              </m:r>
                            </m:e>
                            <m:sub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g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sub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ABDACED-D9F2-44AF-9F19-2ACCCA264FB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91" t="-18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2E858581-F086-4EA4-9BA7-A158464D12A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93378222"/>
              </p:ext>
            </p:extLst>
          </p:nvPr>
        </p:nvGraphicFramePr>
        <p:xfrm>
          <a:off x="3791164" y="1016000"/>
          <a:ext cx="4662539" cy="30114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2" name="Bitmap Image" r:id="rId4" imgW="3733920" imgH="2730600" progId="Paint.Picture">
                  <p:embed/>
                </p:oleObj>
              </mc:Choice>
              <mc:Fallback>
                <p:oleObj name="Bitmap Image" r:id="rId4" imgW="3733920" imgH="2730600" progId="Paint.Picture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2E858581-F086-4EA4-9BA7-A158464D12A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791164" y="1016000"/>
                        <a:ext cx="4662539" cy="301146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36690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68426B-FAA5-413B-922E-CBDB94D9B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Simplified </a:t>
            </a:r>
            <a:r>
              <a:rPr lang="en-US" dirty="0" err="1"/>
              <a:t>Decoupler</a:t>
            </a:r>
            <a:r>
              <a:rPr lang="en-US" dirty="0"/>
              <a:t> Design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8943237-9FFA-4B4E-8B26-2E632AA2C9B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</a:rPr>
                          <m:t>g</m:t>
                        </m:r>
                      </m:e>
                      <m:sub>
                        <m:r>
                          <a:rPr lang="en-US" i="0"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</m:sSub>
                    <m:r>
                      <a:rPr lang="en-US" i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</a:rPr>
                          <m:t>g</m:t>
                        </m:r>
                      </m:e>
                      <m:sub>
                        <m:r>
                          <a:rPr lang="en-US" i="0"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</a:rPr>
                          <m:t>g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</a:rPr>
                          <m:t>I</m:t>
                        </m:r>
                        <m:r>
                          <a:rPr lang="en-US" i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i="0">
                                <a:latin typeface="Cambria Math" panose="02040503050406030204" pitchFamily="18" charset="0"/>
                              </a:rPr>
                              <m:t>g</m:t>
                            </m:r>
                          </m:e>
                          <m:sub>
                            <m:r>
                              <a:rPr lang="en-US" i="0">
                                <a:latin typeface="Cambria Math" panose="02040503050406030204" pitchFamily="18" charset="0"/>
                              </a:rPr>
                              <m:t>12</m:t>
                            </m:r>
                          </m:sub>
                        </m:sSub>
                        <m:r>
                          <a:rPr lang="en-US" i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i="0">
                                <a:latin typeface="Cambria Math" panose="02040503050406030204" pitchFamily="18" charset="0"/>
                              </a:rPr>
                              <m:t>g</m:t>
                            </m:r>
                          </m:e>
                          <m:sub>
                            <m:r>
                              <a:rPr lang="en-US" i="0">
                                <a:latin typeface="Cambria Math" panose="02040503050406030204" pitchFamily="18" charset="0"/>
                              </a:rPr>
                              <m:t>11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i="0">
                                <a:latin typeface="Cambria Math" panose="02040503050406030204" pitchFamily="18" charset="0"/>
                              </a:rPr>
                              <m:t>g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i="0">
                                <a:latin typeface="Cambria Math" panose="02040503050406030204" pitchFamily="18" charset="0"/>
                              </a:rPr>
                              <m:t>I</m:t>
                            </m:r>
                            <m:r>
                              <a:rPr lang="en-US" i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g</m:t>
                            </m:r>
                          </m:e>
                          <m:sub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21</m:t>
                            </m:r>
                          </m:sub>
                        </m:sSub>
                        <m:r>
                          <a:rPr lang="en-US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g</m:t>
                            </m:r>
                          </m:e>
                          <m:sub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22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g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I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i="0">
                                <a:latin typeface="Cambria Math" panose="02040503050406030204" pitchFamily="18" charset="0"/>
                              </a:rPr>
                              <m:t>g</m:t>
                            </m:r>
                          </m:e>
                          <m:sub>
                            <m:r>
                              <a:rPr lang="en-US" i="0">
                                <a:latin typeface="Cambria Math" panose="02040503050406030204" pitchFamily="18" charset="0"/>
                              </a:rPr>
                              <m:t>22</m:t>
                            </m:r>
                          </m:sub>
                        </m:sSub>
                        <m:r>
                          <a:rPr lang="en-US" i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i="0">
                                <a:latin typeface="Cambria Math" panose="02040503050406030204" pitchFamily="18" charset="0"/>
                              </a:rPr>
                              <m:t>g</m:t>
                            </m:r>
                          </m:e>
                          <m:sub>
                            <m:r>
                              <a:rPr lang="en-US" i="0">
                                <a:latin typeface="Cambria Math" panose="02040503050406030204" pitchFamily="18" charset="0"/>
                              </a:rPr>
                              <m:t>21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i="0">
                                <a:latin typeface="Cambria Math" panose="02040503050406030204" pitchFamily="18" charset="0"/>
                              </a:rPr>
                              <m:t>g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i="0">
                                <a:latin typeface="Cambria Math" panose="02040503050406030204" pitchFamily="18" charset="0"/>
                              </a:rPr>
                              <m:t>I</m:t>
                            </m:r>
                            <m:r>
                              <a:rPr lang="en-US" i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Ideally,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should be affected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only 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should be affected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only. This means,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>
                            <a:latin typeface="Cambria Math" panose="02040503050406030204" pitchFamily="18" charset="0"/>
                          </a:rPr>
                          <m:t>g</m:t>
                        </m:r>
                      </m:e>
                      <m:sub>
                        <m:r>
                          <a:rPr lang="en-US" b="0" i="0"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  <m:r>
                      <a:rPr lang="en-US" b="0" i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>
                            <a:latin typeface="Cambria Math" panose="02040503050406030204" pitchFamily="18" charset="0"/>
                          </a:rPr>
                          <m:t>g</m:t>
                        </m:r>
                      </m:e>
                      <m:sub>
                        <m:r>
                          <a:rPr lang="en-US" b="0" i="0"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>
                            <a:latin typeface="Cambria Math" panose="02040503050406030204" pitchFamily="18" charset="0"/>
                          </a:rPr>
                          <m:t>g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>
                            <a:latin typeface="Cambria Math" panose="02040503050406030204" pitchFamily="18" charset="0"/>
                          </a:rPr>
                          <m:t>I</m:t>
                        </m:r>
                        <m:r>
                          <a:rPr lang="en-US" b="0" i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 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𝑜𝑟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  </m:t>
                    </m:r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𝐠</m:t>
                        </m:r>
                      </m:e>
                      <m:sub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𝐈𝟏</m:t>
                        </m:r>
                      </m:sub>
                    </m:sSub>
                    <m:r>
                      <a:rPr lang="en-US" b="1" i="0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0" smtClean="0">
                                <a:latin typeface="Cambria Math" panose="02040503050406030204" pitchFamily="18" charset="0"/>
                              </a:rPr>
                              <m:t>𝐠</m:t>
                            </m:r>
                          </m:e>
                          <m:sub>
                            <m:r>
                              <a:rPr lang="en-US" b="1" i="0" smtClean="0">
                                <a:latin typeface="Cambria Math" panose="02040503050406030204" pitchFamily="18" charset="0"/>
                              </a:rPr>
                              <m:t>𝟏𝟐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0" smtClean="0">
                                <a:latin typeface="Cambria Math" panose="02040503050406030204" pitchFamily="18" charset="0"/>
                              </a:rPr>
                              <m:t>𝐠</m:t>
                            </m:r>
                          </m:e>
                          <m:sub>
                            <m:r>
                              <a:rPr lang="en-US" b="1" i="0" smtClean="0">
                                <a:latin typeface="Cambria Math" panose="02040503050406030204" pitchFamily="18" charset="0"/>
                              </a:rPr>
                              <m:t>𝟏𝟏</m:t>
                            </m:r>
                          </m:sub>
                        </m:sSub>
                      </m:den>
                    </m:f>
                  </m:oMath>
                </a14:m>
                <a:endParaRPr lang="en-US" b="1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g</m:t>
                        </m:r>
                      </m:e>
                      <m:sub>
                        <m:r>
                          <a:rPr lang="en-US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g</m:t>
                        </m:r>
                      </m:e>
                      <m:sub>
                        <m:r>
                          <a:rPr lang="en-US">
                            <a:latin typeface="Cambria Math" panose="02040503050406030204" pitchFamily="18" charset="0"/>
                          </a:rPr>
                          <m:t>22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g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I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𝑜𝑟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   </m:t>
                        </m:r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𝐠</m:t>
                        </m:r>
                      </m:e>
                      <m:sub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𝐈𝟐</m:t>
                        </m:r>
                      </m:sub>
                    </m:sSub>
                    <m:r>
                      <a:rPr lang="en-US" b="1" i="0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0" smtClean="0">
                                <a:latin typeface="Cambria Math" panose="02040503050406030204" pitchFamily="18" charset="0"/>
                              </a:rPr>
                              <m:t>𝐠</m:t>
                            </m:r>
                          </m:e>
                          <m:sub>
                            <m:r>
                              <a:rPr lang="en-US" b="1" i="0" smtClean="0">
                                <a:latin typeface="Cambria Math" panose="02040503050406030204" pitchFamily="18" charset="0"/>
                              </a:rPr>
                              <m:t>𝟐𝟏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0" smtClean="0">
                                <a:latin typeface="Cambria Math" panose="02040503050406030204" pitchFamily="18" charset="0"/>
                              </a:rPr>
                              <m:t>𝐠</m:t>
                            </m:r>
                          </m:e>
                          <m:sub>
                            <m:r>
                              <a:rPr lang="en-US" b="1" i="0" smtClean="0">
                                <a:latin typeface="Cambria Math" panose="02040503050406030204" pitchFamily="18" charset="0"/>
                              </a:rPr>
                              <m:t>𝟐𝟐</m:t>
                            </m:r>
                          </m:sub>
                        </m:sSub>
                      </m:den>
                    </m:f>
                  </m:oMath>
                </a14:m>
                <a:endParaRPr lang="en-US" b="1" dirty="0"/>
              </a:p>
              <a:p>
                <a:r>
                  <a:rPr lang="en-US" dirty="0"/>
                  <a:t>So,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b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i="0">
                                <a:latin typeface="Cambria Math" panose="02040503050406030204" pitchFamily="18" charset="0"/>
                              </a:rPr>
                              <m:t>g</m:t>
                            </m:r>
                          </m:e>
                          <m:sub>
                            <m:r>
                              <a:rPr lang="en-US" i="0">
                                <a:latin typeface="Cambria Math" panose="02040503050406030204" pitchFamily="18" charset="0"/>
                              </a:rPr>
                              <m:t>11</m:t>
                            </m:r>
                          </m:sub>
                        </m:sSub>
                        <m:r>
                          <a:rPr lang="en-US" i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i="0">
                                    <a:latin typeface="Cambria Math" panose="02040503050406030204" pitchFamily="18" charset="0"/>
                                  </a:rPr>
                                  <m:t>g</m:t>
                                </m:r>
                              </m:e>
                              <m:sub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12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i="0">
                                    <a:latin typeface="Cambria Math" panose="02040503050406030204" pitchFamily="18" charset="0"/>
                                  </a:rPr>
                                  <m:t>g</m:t>
                                </m:r>
                              </m:e>
                              <m:sub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21</m:t>
                                </m:r>
                              </m:sub>
                            </m:sSub>
                          </m:num>
                          <m:den>
                            <m:r>
                              <m:rPr>
                                <m:sty m:val="p"/>
                              </m:rPr>
                              <a:rPr lang="en-US" i="0">
                                <a:latin typeface="Cambria Math" panose="02040503050406030204" pitchFamily="18" charset="0"/>
                              </a:rPr>
                              <m:t>g</m:t>
                            </m:r>
                            <m:r>
                              <a:rPr lang="en-US" i="0">
                                <a:latin typeface="Cambria Math" panose="02040503050406030204" pitchFamily="18" charset="0"/>
                              </a:rPr>
                              <m:t>22</m:t>
                            </m:r>
                          </m:den>
                        </m:f>
                        <m:r>
                          <m:rPr>
                            <m:nor/>
                          </m:rPr>
                          <a:rPr lang="en-US" dirty="0"/>
                          <m:t> </m:t>
                        </m:r>
                      </m:e>
                    </m:d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  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b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i="0">
                                <a:latin typeface="Cambria Math" panose="02040503050406030204" pitchFamily="18" charset="0"/>
                              </a:rPr>
                              <m:t>g</m:t>
                            </m:r>
                          </m:e>
                          <m:sub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22</m:t>
                            </m:r>
                          </m:sub>
                        </m:sSub>
                        <m:r>
                          <a:rPr lang="en-US" i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i="0">
                                    <a:latin typeface="Cambria Math" panose="02040503050406030204" pitchFamily="18" charset="0"/>
                                  </a:rPr>
                                  <m:t>g</m:t>
                                </m:r>
                              </m:e>
                              <m:sub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i="0">
                                    <a:latin typeface="Cambria Math" panose="02040503050406030204" pitchFamily="18" charset="0"/>
                                  </a:rPr>
                                  <m:t>g</m:t>
                                </m:r>
                              </m:e>
                              <m:sub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12</m:t>
                                </m:r>
                              </m:sub>
                            </m:sSub>
                          </m:num>
                          <m:den>
                            <m:r>
                              <m:rPr>
                                <m:sty m:val="p"/>
                              </m:rPr>
                              <a:rPr lang="en-US" i="0">
                                <a:latin typeface="Cambria Math" panose="02040503050406030204" pitchFamily="18" charset="0"/>
                              </a:rPr>
                              <m:t>g</m:t>
                            </m:r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11</m:t>
                            </m:r>
                          </m:den>
                        </m:f>
                        <m:r>
                          <m:rPr>
                            <m:nor/>
                          </m:rPr>
                          <a:rPr lang="en-US" dirty="0"/>
                          <m:t> </m:t>
                        </m:r>
                      </m:e>
                    </m:d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a:rPr lang="en-US" i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8943237-9FFA-4B4E-8B26-2E632AA2C9B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59" r="-8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3017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1504A3-8801-48CD-B653-3C87140B7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Simplified </a:t>
            </a:r>
            <a:r>
              <a:rPr lang="en-US" dirty="0" err="1"/>
              <a:t>Decoupler</a:t>
            </a:r>
            <a:r>
              <a:rPr lang="en-US" dirty="0"/>
              <a:t> Design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627F2C0-F0D6-4290-9CFC-2386AE8F2CBE}"/>
              </a:ext>
            </a:extLst>
          </p:cNvPr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96519917"/>
              </p:ext>
            </p:extLst>
          </p:nvPr>
        </p:nvGraphicFramePr>
        <p:xfrm>
          <a:off x="835202" y="1016001"/>
          <a:ext cx="4538181" cy="3318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6" name="Bitmap Image" r:id="rId3" imgW="3733920" imgH="2730600" progId="Paint.Picture">
                  <p:embed/>
                </p:oleObj>
              </mc:Choice>
              <mc:Fallback>
                <p:oleObj name="Bitmap Image" r:id="rId3" imgW="3733920" imgH="2730600" progId="Paint.Picture">
                  <p:embed/>
                  <p:pic>
                    <p:nvPicPr>
                      <p:cNvPr id="4" name="Content Placeholder 3">
                        <a:extLst>
                          <a:ext uri="{FF2B5EF4-FFF2-40B4-BE49-F238E27FC236}">
                            <a16:creationId xmlns:a16="http://schemas.microsoft.com/office/drawing/2014/main" id="{A627F2C0-F0D6-4290-9CFC-2386AE8F2CB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35202" y="1016001"/>
                        <a:ext cx="4538181" cy="33187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49D13D54-CB17-4797-B09A-DFDFAEB76B3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8752436"/>
              </p:ext>
            </p:extLst>
          </p:nvPr>
        </p:nvGraphicFramePr>
        <p:xfrm>
          <a:off x="5032569" y="3694280"/>
          <a:ext cx="4030146" cy="23363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7" name="Bitmap Image" r:id="rId5" imgW="3067200" imgH="1778040" progId="Paint.Picture">
                  <p:embed/>
                </p:oleObj>
              </mc:Choice>
              <mc:Fallback>
                <p:oleObj name="Bitmap Image" r:id="rId5" imgW="3067200" imgH="1778040" progId="Paint.Picture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49D13D54-CB17-4797-B09A-DFDFAEB76B3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032569" y="3694280"/>
                        <a:ext cx="4030146" cy="23363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71925AB-52DD-447E-97CE-80992C94B036}"/>
                  </a:ext>
                </a:extLst>
              </p:cNvPr>
              <p:cNvSpPr txBox="1"/>
              <p:nvPr/>
            </p:nvSpPr>
            <p:spPr>
              <a:xfrm>
                <a:off x="5579935" y="1543701"/>
                <a:ext cx="2935415" cy="17926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err="1"/>
                  <a:t>Decoupler</a:t>
                </a:r>
                <a:r>
                  <a:rPr lang="en-US" sz="2400" dirty="0"/>
                  <a:t> Equation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𝐠</m:t>
                          </m:r>
                        </m:e>
                        <m:sub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𝐈𝟏</m:t>
                          </m:r>
                        </m:sub>
                      </m:sSub>
                      <m:r>
                        <a:rPr lang="en-US" b="1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>
                                  <a:latin typeface="Cambria Math" panose="02040503050406030204" pitchFamily="18" charset="0"/>
                                </a:rPr>
                                <m:t>𝐠</m:t>
                              </m:r>
                            </m:e>
                            <m:sub>
                              <m:r>
                                <a:rPr lang="en-US" b="1">
                                  <a:latin typeface="Cambria Math" panose="02040503050406030204" pitchFamily="18" charset="0"/>
                                </a:rPr>
                                <m:t>𝟏𝟐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>
                                  <a:latin typeface="Cambria Math" panose="02040503050406030204" pitchFamily="18" charset="0"/>
                                </a:rPr>
                                <m:t>𝐠</m:t>
                              </m:r>
                            </m:e>
                            <m:sub>
                              <m:r>
                                <a:rPr lang="en-US" b="1">
                                  <a:latin typeface="Cambria Math" panose="02040503050406030204" pitchFamily="18" charset="0"/>
                                </a:rPr>
                                <m:t>𝟏𝟏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𝐠</m:t>
                          </m:r>
                        </m:e>
                        <m:sub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𝐈𝟐</m:t>
                          </m:r>
                        </m:sub>
                      </m:sSub>
                      <m:r>
                        <a:rPr lang="en-US" b="1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>
                                  <a:latin typeface="Cambria Math" panose="02040503050406030204" pitchFamily="18" charset="0"/>
                                </a:rPr>
                                <m:t>𝐠</m:t>
                              </m:r>
                            </m:e>
                            <m:sub>
                              <m:r>
                                <a:rPr lang="en-US" b="1">
                                  <a:latin typeface="Cambria Math" panose="02040503050406030204" pitchFamily="18" charset="0"/>
                                </a:rPr>
                                <m:t>𝟐𝟏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>
                                  <a:latin typeface="Cambria Math" panose="02040503050406030204" pitchFamily="18" charset="0"/>
                                </a:rPr>
                                <m:t>𝐠</m:t>
                              </m:r>
                            </m:e>
                            <m:sub>
                              <m:r>
                                <a:rPr lang="en-US" b="1">
                                  <a:latin typeface="Cambria Math" panose="02040503050406030204" pitchFamily="18" charset="0"/>
                                </a:rPr>
                                <m:t>𝟐𝟐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71925AB-52DD-447E-97CE-80992C94B0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9935" y="1543701"/>
                <a:ext cx="2935415" cy="1792670"/>
              </a:xfrm>
              <a:prstGeom prst="rect">
                <a:avLst/>
              </a:prstGeom>
              <a:blipFill>
                <a:blip r:embed="rId7"/>
                <a:stretch>
                  <a:fillRect l="-3112" t="-27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1343237" y="4190261"/>
                <a:ext cx="2409699" cy="17740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Steady State </a:t>
                </a:r>
                <a:r>
                  <a:rPr lang="en-US" b="1" dirty="0" err="1"/>
                  <a:t>Decoupler</a:t>
                </a:r>
                <a:endParaRPr lang="en-US" b="1" dirty="0"/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</m:sSub>
                        </m:den>
                      </m:f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3237" y="4190261"/>
                <a:ext cx="2409699" cy="1774075"/>
              </a:xfrm>
              <a:prstGeom prst="rect">
                <a:avLst/>
              </a:prstGeom>
              <a:blipFill>
                <a:blip r:embed="rId8"/>
                <a:stretch>
                  <a:fillRect l="-2020" t="-1718" r="-151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29159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3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Quad tank : </a:t>
            </a:r>
            <a:r>
              <a:rPr lang="en-US" dirty="0" err="1"/>
              <a:t>Decoupler</a:t>
            </a:r>
            <a:r>
              <a:rPr lang="en-US" dirty="0"/>
              <a:t> Design</a:t>
            </a:r>
            <a:endParaRPr lang="en-IN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B74CF8B-5AEB-45A7-BBCA-E1A67D225C44}"/>
              </a:ext>
            </a:extLst>
          </p:cNvPr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32607164"/>
              </p:ext>
            </p:extLst>
          </p:nvPr>
        </p:nvGraphicFramePr>
        <p:xfrm>
          <a:off x="1250088" y="1207326"/>
          <a:ext cx="5230612" cy="25920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0" name="Bitmap Image" r:id="rId3" imgW="8572680" imgH="4248000" progId="Paint.Picture">
                  <p:embed/>
                </p:oleObj>
              </mc:Choice>
              <mc:Fallback>
                <p:oleObj name="Bitmap Image" r:id="rId3" imgW="8572680" imgH="4248000" progId="Paint.Picture">
                  <p:embed/>
                  <p:pic>
                    <p:nvPicPr>
                      <p:cNvPr id="4" name="Content Placeholder 3">
                        <a:extLst>
                          <a:ext uri="{FF2B5EF4-FFF2-40B4-BE49-F238E27FC236}">
                            <a16:creationId xmlns:a16="http://schemas.microsoft.com/office/drawing/2014/main" id="{7B74CF8B-5AEB-45A7-BBCA-E1A67D225C4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250088" y="1207326"/>
                        <a:ext cx="5230612" cy="259205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878890" y="3897297"/>
                <a:ext cx="6418556" cy="12725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4.153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62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36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3.036</m:t>
                                    </m:r>
                                  </m:num>
                                  <m:den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62.36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e>
                                    </m:d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22.76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e>
                                    </m:d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1.78</m:t>
                                    </m:r>
                                  </m:num>
                                  <m:den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90.63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e>
                                    </m:d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(30.09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+1)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4.554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90.63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890" y="3897297"/>
                <a:ext cx="6418556" cy="127252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761816" y="5362112"/>
                <a:ext cx="7384522" cy="4857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Steady State </a:t>
                </a:r>
                <a:r>
                  <a:rPr lang="en-US" dirty="0" err="1"/>
                  <a:t>Decoupler</a:t>
                </a:r>
                <a:r>
                  <a:rPr lang="en-US" dirty="0"/>
                  <a:t>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3.036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4.153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=−0.731</m:t>
                    </m:r>
                  </m:oMath>
                </a14:m>
                <a:r>
                  <a:rPr lang="en-IN" dirty="0"/>
                  <a:t>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1.78</m:t>
                        </m:r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4.554</m:t>
                        </m:r>
                      </m:den>
                    </m:f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=−0.391</m:t>
                    </m:r>
                  </m:oMath>
                </a14:m>
                <a:endParaRPr lang="en-IN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816" y="5362112"/>
                <a:ext cx="7384522" cy="485774"/>
              </a:xfrm>
              <a:prstGeom prst="rect">
                <a:avLst/>
              </a:prstGeom>
              <a:blipFill>
                <a:blip r:embed="rId6"/>
                <a:stretch>
                  <a:fillRect l="-743" b="-886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44322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E4103-9FE5-4FFE-8533-BF41C10C5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Quad tank : </a:t>
            </a:r>
            <a:r>
              <a:rPr lang="en-US" dirty="0" err="1"/>
              <a:t>Decoupler</a:t>
            </a:r>
            <a:r>
              <a:rPr lang="en-US" dirty="0"/>
              <a:t> Design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20A15A2-1ADC-4018-A2A2-CADCCA3B8F6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endParaRPr lang="en-US" dirty="0"/>
              </a:p>
              <a:p>
                <a:r>
                  <a:rPr lang="en-US" dirty="0"/>
                  <a:t>Full </a:t>
                </a:r>
                <a:r>
                  <a:rPr lang="en-US" dirty="0" err="1"/>
                  <a:t>Decoupler</a:t>
                </a:r>
                <a:r>
                  <a:rPr lang="en-US" dirty="0"/>
                  <a:t>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0.731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22.76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den>
                    </m:f>
                  </m:oMath>
                </a14:m>
                <a:r>
                  <a:rPr lang="en-US" dirty="0"/>
                  <a:t>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0.391</m:t>
                        </m:r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30.09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+1</m:t>
                        </m:r>
                      </m:den>
                    </m:f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20A15A2-1ADC-4018-A2A2-CADCCA3B8F6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7BCE1606-A4C6-4D52-A4B9-9B3DC1DA58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68" y="2176463"/>
            <a:ext cx="8422882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51272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07216"/>
          </a:xfrm>
        </p:spPr>
        <p:txBody>
          <a:bodyPr>
            <a:normAutofit fontScale="90000"/>
          </a:bodyPr>
          <a:lstStyle/>
          <a:p>
            <a:r>
              <a:rPr lang="en-IN" sz="3200" b="1" dirty="0">
                <a:solidFill>
                  <a:srgbClr val="0000C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Example: Wood Berry Distillation Column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2815" y="1180407"/>
            <a:ext cx="7202342" cy="517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97752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715529"/>
          </a:xfrm>
        </p:spPr>
        <p:txBody>
          <a:bodyPr>
            <a:normAutofit/>
          </a:bodyPr>
          <a:lstStyle/>
          <a:p>
            <a:r>
              <a:rPr lang="en-IN" sz="3000" b="1" dirty="0">
                <a:solidFill>
                  <a:srgbClr val="0000C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Difficulties in </a:t>
            </a:r>
            <a:r>
              <a:rPr lang="en-IN" sz="3000" b="1" dirty="0" err="1">
                <a:solidFill>
                  <a:srgbClr val="0000C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simplied</a:t>
            </a:r>
            <a:r>
              <a:rPr lang="en-IN" sz="3000" b="1" dirty="0">
                <a:solidFill>
                  <a:srgbClr val="0000C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sz="3000" b="1" dirty="0" err="1">
                <a:solidFill>
                  <a:srgbClr val="0000C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Decoupler</a:t>
            </a:r>
            <a:r>
              <a:rPr lang="en-IN" sz="3000" b="1" dirty="0">
                <a:solidFill>
                  <a:srgbClr val="0000C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design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984" y="1255222"/>
            <a:ext cx="7905366" cy="4763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60253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90590"/>
          </a:xfrm>
        </p:spPr>
        <p:txBody>
          <a:bodyPr>
            <a:normAutofit/>
          </a:bodyPr>
          <a:lstStyle/>
          <a:p>
            <a:r>
              <a:rPr lang="en-IN" sz="3600" b="1" dirty="0">
                <a:solidFill>
                  <a:srgbClr val="0000C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Generalized </a:t>
            </a:r>
            <a:r>
              <a:rPr lang="en-IN" sz="3600" b="1" dirty="0" err="1">
                <a:solidFill>
                  <a:srgbClr val="0000C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Decoupler</a:t>
            </a:r>
            <a:r>
              <a:rPr lang="en-IN" sz="3600" b="1" dirty="0">
                <a:solidFill>
                  <a:srgbClr val="0000C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Design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1361253"/>
            <a:ext cx="7958397" cy="4756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9704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Shell Control Problem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/>
              <a:t>Control Scheme 1</a:t>
            </a:r>
          </a:p>
          <a:p>
            <a:pPr lvl="1"/>
            <a:r>
              <a:rPr lang="en-US" dirty="0"/>
              <a:t>PID-1: (y1) Top End Point - (u1) Top Draw</a:t>
            </a:r>
          </a:p>
          <a:p>
            <a:pPr lvl="1"/>
            <a:r>
              <a:rPr lang="en-US" dirty="0"/>
              <a:t>PID-2: (y2) Side Endpoint - (u2) Side Draw</a:t>
            </a:r>
          </a:p>
          <a:p>
            <a:pPr lvl="1"/>
            <a:r>
              <a:rPr lang="en-IN" dirty="0"/>
              <a:t>PID-3: (y3) Bottom Reflux Temperature – (u3) Bottom Reflux Duty</a:t>
            </a:r>
          </a:p>
          <a:p>
            <a:r>
              <a:rPr lang="en-IN" dirty="0"/>
              <a:t>Control Scheme 2</a:t>
            </a:r>
          </a:p>
          <a:p>
            <a:pPr lvl="1"/>
            <a:r>
              <a:rPr lang="en-US" dirty="0"/>
              <a:t>PID-1: (y2) Side End Point - (u1) Top Draw</a:t>
            </a:r>
          </a:p>
          <a:p>
            <a:pPr lvl="1"/>
            <a:r>
              <a:rPr lang="en-US" dirty="0"/>
              <a:t>PID-2: (y1) Top Endpoint - (u2) Side Draw</a:t>
            </a:r>
          </a:p>
          <a:p>
            <a:pPr lvl="1"/>
            <a:r>
              <a:rPr lang="en-IN" dirty="0"/>
              <a:t>PID-3: (y3) Bottom Reflux Temperature –(u3) Bottom Reflux Duty</a:t>
            </a:r>
          </a:p>
          <a:p>
            <a:pPr marL="0" indent="0">
              <a:buNone/>
            </a:pPr>
            <a:r>
              <a:rPr lang="en-US" dirty="0"/>
              <a:t>How to examine above options systematically </a:t>
            </a:r>
            <a:r>
              <a:rPr lang="en-IN" dirty="0"/>
              <a:t>and reach a decision ?</a:t>
            </a:r>
          </a:p>
        </p:txBody>
      </p:sp>
    </p:spTree>
    <p:extLst>
      <p:ext uri="{BB962C8B-B14F-4D97-AF65-F5344CB8AC3E}">
        <p14:creationId xmlns:p14="http://schemas.microsoft.com/office/powerpoint/2010/main" val="4224765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607463"/>
          </a:xfrm>
        </p:spPr>
        <p:txBody>
          <a:bodyPr>
            <a:normAutofit/>
          </a:bodyPr>
          <a:lstStyle/>
          <a:p>
            <a:r>
              <a:rPr lang="en-IN" sz="3200" dirty="0">
                <a:solidFill>
                  <a:srgbClr val="0000C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Example: Wood Berry Distillation Column</a:t>
            </a:r>
            <a:endParaRPr lang="en-IN" sz="32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1138844"/>
            <a:ext cx="7923914" cy="4946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42058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715529"/>
          </a:xfrm>
        </p:spPr>
        <p:txBody>
          <a:bodyPr>
            <a:normAutofit/>
          </a:bodyPr>
          <a:lstStyle/>
          <a:p>
            <a:r>
              <a:rPr lang="en-IN" sz="3600" b="1" dirty="0">
                <a:solidFill>
                  <a:srgbClr val="0000C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Steady State </a:t>
            </a:r>
            <a:r>
              <a:rPr lang="en-IN" sz="3600" b="1" dirty="0" err="1">
                <a:solidFill>
                  <a:srgbClr val="0000C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Decoupler</a:t>
            </a:r>
            <a:r>
              <a:rPr lang="en-IN" sz="3600" b="1" dirty="0">
                <a:solidFill>
                  <a:srgbClr val="0000C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Design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5861" y="1296786"/>
            <a:ext cx="8039490" cy="4601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18642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607463"/>
          </a:xfrm>
        </p:spPr>
        <p:txBody>
          <a:bodyPr>
            <a:normAutofit/>
          </a:bodyPr>
          <a:lstStyle/>
          <a:p>
            <a:r>
              <a:rPr lang="en-IN" sz="3200" dirty="0">
                <a:solidFill>
                  <a:srgbClr val="0000C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Example: Wood Berry Distillation Column</a:t>
            </a:r>
            <a:endParaRPr lang="en-IN" sz="3200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7373" y="1172095"/>
            <a:ext cx="8607194" cy="479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96895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607463"/>
          </a:xfrm>
        </p:spPr>
        <p:txBody>
          <a:bodyPr>
            <a:normAutofit/>
          </a:bodyPr>
          <a:lstStyle/>
          <a:p>
            <a:r>
              <a:rPr lang="en-IN" sz="3200" b="1" dirty="0">
                <a:solidFill>
                  <a:srgbClr val="0000C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Simplified Vs Generalized </a:t>
            </a:r>
            <a:r>
              <a:rPr lang="en-IN" sz="3200" b="1" dirty="0" err="1">
                <a:solidFill>
                  <a:srgbClr val="0000C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Decoupler</a:t>
            </a:r>
            <a:endParaRPr lang="en-IN" sz="3200" b="1" dirty="0">
              <a:solidFill>
                <a:srgbClr val="0000C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5447" y="1263535"/>
            <a:ext cx="8294293" cy="4613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87574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715529"/>
          </a:xfrm>
        </p:spPr>
        <p:txBody>
          <a:bodyPr>
            <a:normAutofit/>
          </a:bodyPr>
          <a:lstStyle/>
          <a:p>
            <a:r>
              <a:rPr lang="en-IN" sz="3600" b="1" dirty="0">
                <a:solidFill>
                  <a:srgbClr val="0000C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Challenges in </a:t>
            </a:r>
            <a:r>
              <a:rPr lang="en-IN" sz="3600" b="1" dirty="0" err="1">
                <a:solidFill>
                  <a:srgbClr val="0000C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Decoupler</a:t>
            </a:r>
            <a:r>
              <a:rPr lang="en-IN" sz="3600" b="1" dirty="0">
                <a:solidFill>
                  <a:srgbClr val="0000C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Design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0179" y="1180407"/>
            <a:ext cx="8343641" cy="4705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61754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715529"/>
          </a:xfrm>
        </p:spPr>
        <p:txBody>
          <a:bodyPr>
            <a:normAutofit/>
          </a:bodyPr>
          <a:lstStyle/>
          <a:p>
            <a:r>
              <a:rPr lang="en-IN" sz="3600" b="1" dirty="0">
                <a:solidFill>
                  <a:srgbClr val="0000C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Challenges in </a:t>
            </a:r>
            <a:r>
              <a:rPr lang="en-IN" sz="3600" b="1" dirty="0" err="1">
                <a:solidFill>
                  <a:srgbClr val="0000C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Decoupler</a:t>
            </a:r>
            <a:r>
              <a:rPr lang="en-IN" sz="3600" b="1" dirty="0">
                <a:solidFill>
                  <a:srgbClr val="0000C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Design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1405467"/>
            <a:ext cx="7886700" cy="4751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17970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456141"/>
          </a:xfrm>
        </p:spPr>
        <p:txBody>
          <a:bodyPr>
            <a:noAutofit/>
          </a:bodyPr>
          <a:lstStyle/>
          <a:p>
            <a:r>
              <a:rPr lang="en-IN" sz="3600" dirty="0">
                <a:solidFill>
                  <a:srgbClr val="0000C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Example Problem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0310" y="1178938"/>
            <a:ext cx="8438580" cy="4409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96663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76976" y="1825625"/>
            <a:ext cx="7390048" cy="4351338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607463"/>
          </a:xfrm>
        </p:spPr>
        <p:txBody>
          <a:bodyPr>
            <a:normAutofit/>
          </a:bodyPr>
          <a:lstStyle/>
          <a:p>
            <a:r>
              <a:rPr lang="en-IN" sz="3600" dirty="0">
                <a:solidFill>
                  <a:srgbClr val="0000C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Example Problem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48146" y="1106719"/>
            <a:ext cx="32177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/>
              <a:t>Alternate Solution</a:t>
            </a:r>
          </a:p>
        </p:txBody>
      </p:sp>
    </p:spTree>
    <p:extLst>
      <p:ext uri="{BB962C8B-B14F-4D97-AF65-F5344CB8AC3E}">
        <p14:creationId xmlns:p14="http://schemas.microsoft.com/office/powerpoint/2010/main" val="98390827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65899"/>
          </a:xfrm>
        </p:spPr>
        <p:txBody>
          <a:bodyPr>
            <a:noAutofit/>
          </a:bodyPr>
          <a:lstStyle/>
          <a:p>
            <a:r>
              <a:rPr lang="en-IN" sz="3600" b="1" dirty="0">
                <a:solidFill>
                  <a:srgbClr val="0000C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Partial Decoupling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4083" y="1286789"/>
            <a:ext cx="8088522" cy="4033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76790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624089"/>
          </a:xfrm>
        </p:spPr>
        <p:txBody>
          <a:bodyPr>
            <a:normAutofit/>
          </a:bodyPr>
          <a:lstStyle/>
          <a:p>
            <a:r>
              <a:rPr lang="en-IN" sz="3600" dirty="0">
                <a:solidFill>
                  <a:srgbClr val="0000C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Partial Decoupling Example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1390617"/>
            <a:ext cx="7886700" cy="451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4880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Tennesse</a:t>
            </a:r>
            <a:r>
              <a:rPr lang="en-US" dirty="0"/>
              <a:t> Eastman Problem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1157058"/>
            <a:ext cx="7880741" cy="463414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52945" y="6040582"/>
            <a:ext cx="75044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Primary Controlled Variable:  G </a:t>
            </a:r>
            <a:r>
              <a:rPr lang="en-US" sz="2000" dirty="0" err="1"/>
              <a:t>conc</a:t>
            </a:r>
            <a:r>
              <a:rPr lang="en-US" sz="2000" dirty="0"/>
              <a:t> in Product   and Product flow rate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5892856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 - Output Variables 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332668"/>
            <a:ext cx="7835908" cy="4153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4392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1859</TotalTime>
  <Words>2256</Words>
  <Application>Microsoft Office PowerPoint</Application>
  <PresentationFormat>On-screen Show (4:3)</PresentationFormat>
  <Paragraphs>338</Paragraphs>
  <Slides>79</Slides>
  <Notes>2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79</vt:i4>
      </vt:variant>
    </vt:vector>
  </HeadingPairs>
  <TitlesOfParts>
    <vt:vector size="89" baseType="lpstr">
      <vt:lpstr>Arial</vt:lpstr>
      <vt:lpstr>Arial Rounded MT Bold</vt:lpstr>
      <vt:lpstr>Calibri</vt:lpstr>
      <vt:lpstr>Calibri Light</vt:lpstr>
      <vt:lpstr>Cambria Math</vt:lpstr>
      <vt:lpstr>Symbol</vt:lpstr>
      <vt:lpstr>Times New Roman</vt:lpstr>
      <vt:lpstr>Office Theme</vt:lpstr>
      <vt:lpstr>Bitmap Image</vt:lpstr>
      <vt:lpstr>Equation</vt:lpstr>
      <vt:lpstr>Interaction Analysis for  Multi-Loop Control</vt:lpstr>
      <vt:lpstr>Multivariable Process Control</vt:lpstr>
      <vt:lpstr>Quadruple Tank</vt:lpstr>
      <vt:lpstr>Block Diagram : Quad Tank</vt:lpstr>
      <vt:lpstr>Loop Interactions : Quad Tank</vt:lpstr>
      <vt:lpstr>Shell Control Problem</vt:lpstr>
      <vt:lpstr>Shell Control Problem</vt:lpstr>
      <vt:lpstr>Tennesse Eastman Problem</vt:lpstr>
      <vt:lpstr>Input - Output Variables </vt:lpstr>
      <vt:lpstr>Loop Interactions</vt:lpstr>
      <vt:lpstr>Quadruple Tank process </vt:lpstr>
      <vt:lpstr>Block Diagram : Quad Tank</vt:lpstr>
      <vt:lpstr>Loop Interactions : Quad Tank</vt:lpstr>
      <vt:lpstr>Interaction Analysis</vt:lpstr>
      <vt:lpstr>Interaction Analysis</vt:lpstr>
      <vt:lpstr>Relative Gain Array (RGA)</vt:lpstr>
      <vt:lpstr>Calculation of RGA</vt:lpstr>
      <vt:lpstr>Calculation of RGA</vt:lpstr>
      <vt:lpstr>Calculation of RGA</vt:lpstr>
      <vt:lpstr>Wood-Berry Column</vt:lpstr>
      <vt:lpstr>Wood-Berry Column</vt:lpstr>
      <vt:lpstr>Wood-Berry Column</vt:lpstr>
      <vt:lpstr>RGA calculation for MIMO Process</vt:lpstr>
      <vt:lpstr>MIMO RGA Calculation</vt:lpstr>
      <vt:lpstr>RGA for Blending Tank</vt:lpstr>
      <vt:lpstr>RGA for Blending Tank</vt:lpstr>
      <vt:lpstr>Analysis of RGA</vt:lpstr>
      <vt:lpstr>Analysis of RGA</vt:lpstr>
      <vt:lpstr>Analysis of RGA</vt:lpstr>
      <vt:lpstr>Suggested Loop Pairing</vt:lpstr>
      <vt:lpstr>RGA analysis : Non-square System</vt:lpstr>
      <vt:lpstr>Singular Value Analysis</vt:lpstr>
      <vt:lpstr>Singular Value Analysis</vt:lpstr>
      <vt:lpstr>Singular Value Decomposition</vt:lpstr>
      <vt:lpstr>Singular Value Analysis</vt:lpstr>
      <vt:lpstr>Example</vt:lpstr>
      <vt:lpstr>Quadruple Tank Process</vt:lpstr>
      <vt:lpstr>Quadruple Tank problem</vt:lpstr>
      <vt:lpstr>Block Diagram : Quad Tank</vt:lpstr>
      <vt:lpstr>Quad Tank : Case 1</vt:lpstr>
      <vt:lpstr>Quad Tank: Case 2</vt:lpstr>
      <vt:lpstr>Quad Tank: Case 3</vt:lpstr>
      <vt:lpstr>Quad Tank</vt:lpstr>
      <vt:lpstr>Quad Tank:  h_1  →V_2  h_2→V_1</vt:lpstr>
      <vt:lpstr>Quad Tank</vt:lpstr>
      <vt:lpstr>Furnace Control</vt:lpstr>
      <vt:lpstr>4-Component Distillation Column</vt:lpstr>
      <vt:lpstr>Niederlinsky Index</vt:lpstr>
      <vt:lpstr>Furnace Control</vt:lpstr>
      <vt:lpstr>Multi-Loop PID Control</vt:lpstr>
      <vt:lpstr>PowerPoint Presentation</vt:lpstr>
      <vt:lpstr>Biggest Log Modulus Tuning (BLT)</vt:lpstr>
      <vt:lpstr>BLT Method</vt:lpstr>
      <vt:lpstr>BLT Method</vt:lpstr>
      <vt:lpstr>BLT: Example</vt:lpstr>
      <vt:lpstr>BLT: Example</vt:lpstr>
      <vt:lpstr>BLT: Example</vt:lpstr>
      <vt:lpstr>Dynamic RGA</vt:lpstr>
      <vt:lpstr>Principles of Decoupling</vt:lpstr>
      <vt:lpstr>Block Diagram : Quad Tank</vt:lpstr>
      <vt:lpstr>Simplified Decoupling</vt:lpstr>
      <vt:lpstr>Simplified Decoupler Design</vt:lpstr>
      <vt:lpstr>Simplified Decoupler Design</vt:lpstr>
      <vt:lpstr>Simplified Decoupler Design</vt:lpstr>
      <vt:lpstr>Quad tank : Decoupler Design</vt:lpstr>
      <vt:lpstr>Quad tank : Decoupler Design</vt:lpstr>
      <vt:lpstr>Example: Wood Berry Distillation Column</vt:lpstr>
      <vt:lpstr>Difficulties in simplied Decoupler design</vt:lpstr>
      <vt:lpstr>Generalized Decoupler Design</vt:lpstr>
      <vt:lpstr>Example: Wood Berry Distillation Column</vt:lpstr>
      <vt:lpstr>Steady State Decoupler Design</vt:lpstr>
      <vt:lpstr>Example: Wood Berry Distillation Column</vt:lpstr>
      <vt:lpstr>Simplified Vs Generalized Decoupler</vt:lpstr>
      <vt:lpstr>Challenges in Decoupler Design</vt:lpstr>
      <vt:lpstr>Challenges in Decoupler Design</vt:lpstr>
      <vt:lpstr>Example Problem</vt:lpstr>
      <vt:lpstr>Example Problem</vt:lpstr>
      <vt:lpstr>Partial Decoupling</vt:lpstr>
      <vt:lpstr>Partial Decoupling Example</vt:lpstr>
    </vt:vector>
  </TitlesOfParts>
  <Company>HP Inc.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Amar Samanta</dc:creator>
  <cp:lastModifiedBy>ANS Home</cp:lastModifiedBy>
  <cp:revision>45</cp:revision>
  <dcterms:created xsi:type="dcterms:W3CDTF">2021-03-24T02:18:35Z</dcterms:created>
  <dcterms:modified xsi:type="dcterms:W3CDTF">2023-03-22T03:29:01Z</dcterms:modified>
</cp:coreProperties>
</file>